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heme/theme6.xml" ContentType="application/vnd.openxmlformats-officedocument.theme+xml"/>
  <Override PartName="/ppt/tags/tag87.xml" ContentType="application/vnd.openxmlformats-officedocument.presentationml.tags+xml"/>
  <Override PartName="/ppt/notesSlides/notesSlide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webextensions/webextension1.xml" ContentType="application/vnd.ms-office.webextension+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92.xml" ContentType="application/vnd.openxmlformats-officedocument.presentationml.tags+xml"/>
  <Override PartName="/ppt/webextensions/webextension2.xml" ContentType="application/vnd.ms-office.webextension+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media/image132.jpg" ContentType="image/jpg"/>
  <Override PartName="/ppt/media/image133.jpg" ContentType="image/jpg"/>
  <Override PartName="/ppt/media/image134.jpg" ContentType="image/jpg"/>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webextensions/webextension3.xml" ContentType="application/vnd.ms-office.webextension+xml"/>
  <Override PartName="/ppt/tags/tag93.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94.xml" ContentType="application/vnd.openxmlformats-officedocument.presentationml.tags+xml"/>
  <Override PartName="/ppt/notesSlides/notesSlide109.xml" ContentType="application/vnd.openxmlformats-officedocument.presentationml.notesSlide+xml"/>
  <Override PartName="/ppt/tags/tag95.xml" ContentType="application/vnd.openxmlformats-officedocument.presentationml.tags+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55" r:id="rId7"/>
    <p:sldMasterId id="2147483843" r:id="rId8"/>
  </p:sldMasterIdLst>
  <p:notesMasterIdLst>
    <p:notesMasterId r:id="rId153"/>
  </p:notesMasterIdLst>
  <p:sldIdLst>
    <p:sldId id="2076138493" r:id="rId9"/>
    <p:sldId id="2147469895" r:id="rId10"/>
    <p:sldId id="2147469907" r:id="rId11"/>
    <p:sldId id="2076138209" r:id="rId12"/>
    <p:sldId id="2147469908" r:id="rId13"/>
    <p:sldId id="2076138478" r:id="rId14"/>
    <p:sldId id="2076138490" r:id="rId15"/>
    <p:sldId id="2076138491" r:id="rId16"/>
    <p:sldId id="2076137912" r:id="rId17"/>
    <p:sldId id="2076137391" r:id="rId18"/>
    <p:sldId id="2076138415" r:id="rId19"/>
    <p:sldId id="2076138416" r:id="rId20"/>
    <p:sldId id="2076138417" r:id="rId21"/>
    <p:sldId id="2076138418" r:id="rId22"/>
    <p:sldId id="2076138313" r:id="rId23"/>
    <p:sldId id="2076138466" r:id="rId24"/>
    <p:sldId id="2076138467" r:id="rId25"/>
    <p:sldId id="2076138468" r:id="rId26"/>
    <p:sldId id="2076138419" r:id="rId27"/>
    <p:sldId id="2076138469" r:id="rId28"/>
    <p:sldId id="2147469921" r:id="rId29"/>
    <p:sldId id="2076138420" r:id="rId30"/>
    <p:sldId id="2076138421" r:id="rId31"/>
    <p:sldId id="2076138422" r:id="rId32"/>
    <p:sldId id="2076138423" r:id="rId33"/>
    <p:sldId id="2076138424" r:id="rId34"/>
    <p:sldId id="2076138425" r:id="rId35"/>
    <p:sldId id="2076138486" r:id="rId36"/>
    <p:sldId id="2076138324" r:id="rId37"/>
    <p:sldId id="2076138426" r:id="rId38"/>
    <p:sldId id="2076138475" r:id="rId39"/>
    <p:sldId id="2076138427" r:id="rId40"/>
    <p:sldId id="2076138428" r:id="rId41"/>
    <p:sldId id="2076138480" r:id="rId42"/>
    <p:sldId id="2076138481" r:id="rId43"/>
    <p:sldId id="2076138435" r:id="rId44"/>
    <p:sldId id="2076138429" r:id="rId45"/>
    <p:sldId id="2076138430" r:id="rId46"/>
    <p:sldId id="2076138431" r:id="rId47"/>
    <p:sldId id="2076138488" r:id="rId48"/>
    <p:sldId id="2076138489" r:id="rId49"/>
    <p:sldId id="2076138432" r:id="rId50"/>
    <p:sldId id="2076138433" r:id="rId51"/>
    <p:sldId id="2076138434" r:id="rId52"/>
    <p:sldId id="2076138436" r:id="rId53"/>
    <p:sldId id="2076138437" r:id="rId54"/>
    <p:sldId id="2076138410" r:id="rId55"/>
    <p:sldId id="2076138438" r:id="rId56"/>
    <p:sldId id="2076138439" r:id="rId57"/>
    <p:sldId id="2076138441" r:id="rId58"/>
    <p:sldId id="2076137106" r:id="rId59"/>
    <p:sldId id="2076137401" r:id="rId60"/>
    <p:sldId id="2076138442" r:id="rId61"/>
    <p:sldId id="2076137404" r:id="rId62"/>
    <p:sldId id="2076137406" r:id="rId63"/>
    <p:sldId id="2076137405" r:id="rId64"/>
    <p:sldId id="2076138464" r:id="rId65"/>
    <p:sldId id="2076138465" r:id="rId66"/>
    <p:sldId id="2076138470" r:id="rId67"/>
    <p:sldId id="2076138440" r:id="rId68"/>
    <p:sldId id="2076138461" r:id="rId69"/>
    <p:sldId id="2147469918" r:id="rId70"/>
    <p:sldId id="2147469922" r:id="rId71"/>
    <p:sldId id="2076138443" r:id="rId72"/>
    <p:sldId id="2076138370" r:id="rId73"/>
    <p:sldId id="2076138444" r:id="rId74"/>
    <p:sldId id="2076138445" r:id="rId75"/>
    <p:sldId id="2076138446" r:id="rId76"/>
    <p:sldId id="2076138447" r:id="rId77"/>
    <p:sldId id="2076138448" r:id="rId78"/>
    <p:sldId id="2076138449" r:id="rId79"/>
    <p:sldId id="2076138450" r:id="rId80"/>
    <p:sldId id="2076138451" r:id="rId81"/>
    <p:sldId id="2076138452" r:id="rId82"/>
    <p:sldId id="2076138453" r:id="rId83"/>
    <p:sldId id="2076138454" r:id="rId84"/>
    <p:sldId id="2076138455" r:id="rId85"/>
    <p:sldId id="2076138482" r:id="rId86"/>
    <p:sldId id="2076138483" r:id="rId87"/>
    <p:sldId id="2076138485" r:id="rId88"/>
    <p:sldId id="2076138456" r:id="rId89"/>
    <p:sldId id="2147469915" r:id="rId90"/>
    <p:sldId id="2147469923" r:id="rId91"/>
    <p:sldId id="2076138331" r:id="rId92"/>
    <p:sldId id="2076138357" r:id="rId93"/>
    <p:sldId id="2076138332" r:id="rId94"/>
    <p:sldId id="2076138355" r:id="rId95"/>
    <p:sldId id="2076138358" r:id="rId96"/>
    <p:sldId id="2076138356" r:id="rId97"/>
    <p:sldId id="2076138362" r:id="rId98"/>
    <p:sldId id="2076138359" r:id="rId99"/>
    <p:sldId id="2076138363" r:id="rId100"/>
    <p:sldId id="2076138399" r:id="rId101"/>
    <p:sldId id="2076138366" r:id="rId102"/>
    <p:sldId id="2076137553" r:id="rId103"/>
    <p:sldId id="2076138367" r:id="rId104"/>
    <p:sldId id="2076137564" r:id="rId105"/>
    <p:sldId id="283" r:id="rId106"/>
    <p:sldId id="2076138390" r:id="rId107"/>
    <p:sldId id="2076138391" r:id="rId108"/>
    <p:sldId id="286" r:id="rId109"/>
    <p:sldId id="2076138392" r:id="rId110"/>
    <p:sldId id="2076138380" r:id="rId111"/>
    <p:sldId id="2076138381" r:id="rId112"/>
    <p:sldId id="2076138383" r:id="rId113"/>
    <p:sldId id="2076138384" r:id="rId114"/>
    <p:sldId id="2076138364" r:id="rId115"/>
    <p:sldId id="2076138385" r:id="rId116"/>
    <p:sldId id="2076138386" r:id="rId117"/>
    <p:sldId id="2076138387" r:id="rId118"/>
    <p:sldId id="2076138388" r:id="rId119"/>
    <p:sldId id="2076138389" r:id="rId120"/>
    <p:sldId id="2076138382" r:id="rId121"/>
    <p:sldId id="2076138594" r:id="rId122"/>
    <p:sldId id="2147469924" r:id="rId123"/>
    <p:sldId id="1370" r:id="rId124"/>
    <p:sldId id="2076138398" r:id="rId125"/>
    <p:sldId id="2076138471" r:id="rId126"/>
    <p:sldId id="2076138472" r:id="rId127"/>
    <p:sldId id="2076137554" r:id="rId128"/>
    <p:sldId id="268" r:id="rId129"/>
    <p:sldId id="2076137555" r:id="rId130"/>
    <p:sldId id="2076137556" r:id="rId131"/>
    <p:sldId id="2076138334" r:id="rId132"/>
    <p:sldId id="2076138361" r:id="rId133"/>
    <p:sldId id="2076138372" r:id="rId134"/>
    <p:sldId id="2076138360" r:id="rId135"/>
    <p:sldId id="2076138336" r:id="rId136"/>
    <p:sldId id="2076138396" r:id="rId137"/>
    <p:sldId id="2076138473" r:id="rId138"/>
    <p:sldId id="2076138474" r:id="rId139"/>
    <p:sldId id="2076138393" r:id="rId140"/>
    <p:sldId id="2076138335" r:id="rId141"/>
    <p:sldId id="2076138395" r:id="rId142"/>
    <p:sldId id="2076138394" r:id="rId143"/>
    <p:sldId id="2076138397" r:id="rId144"/>
    <p:sldId id="2076138400" r:id="rId145"/>
    <p:sldId id="2449" r:id="rId146"/>
    <p:sldId id="2452" r:id="rId147"/>
    <p:sldId id="2076138462" r:id="rId148"/>
    <p:sldId id="2076138208" r:id="rId149"/>
    <p:sldId id="2076138225" r:id="rId150"/>
    <p:sldId id="2146846729" r:id="rId151"/>
    <p:sldId id="2076138226"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493"/>
            <p14:sldId id="2147469895"/>
            <p14:sldId id="2147469907"/>
            <p14:sldId id="2076138209"/>
            <p14:sldId id="2147469908"/>
            <p14:sldId id="2076138478"/>
            <p14:sldId id="2076138490"/>
            <p14:sldId id="2076138491"/>
          </p14:sldIdLst>
        </p14:section>
        <p14:section name="Break" id="{C75B70C2-FC03-46A9-A25F-F2F33EF0EAC3}">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147469921"/>
            <p14:sldId id="2076138420"/>
            <p14:sldId id="2076138421"/>
            <p14:sldId id="2076138422"/>
            <p14:sldId id="2076138423"/>
            <p14:sldId id="2076138424"/>
            <p14:sldId id="2076138425"/>
            <p14:sldId id="2076138486"/>
            <p14:sldId id="2076138324"/>
            <p14:sldId id="2076138426"/>
            <p14:sldId id="2076138475"/>
            <p14:sldId id="2076138427"/>
            <p14:sldId id="2076138428"/>
            <p14:sldId id="2076138480"/>
            <p14:sldId id="2076138481"/>
          </p14:sldIdLst>
        </p14:section>
        <p14:section name="Retention + Export" id="{3D769306-8C12-4E25-B631-4CA17D8CB334}">
          <p14:sldIdLst>
            <p14:sldId id="2076138435"/>
            <p14:sldId id="2076138429"/>
            <p14:sldId id="2076138430"/>
            <p14:sldId id="2076138431"/>
            <p14:sldId id="2076138488"/>
            <p14:sldId id="2076138489"/>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Activity 3 : Estimating Costs" id="{2C5781A4-A751-4858-BE44-D2BA08442EDC}">
          <p14:sldIdLst>
            <p14:sldId id="2076138440"/>
          </p14:sldIdLst>
        </p14:section>
        <p14:section name="Lab : Log Analytics" id="{E62F8238-2A48-4C43-90E7-6729C2507C8E}">
          <p14:sldIdLst>
            <p14:sldId id="2076138461"/>
          </p14:sldIdLst>
        </p14:section>
        <p14:section name="Break" id="{920E3E00-A85B-465A-B9BF-50957882465A}">
          <p14:sldIdLst>
            <p14:sldId id="2147469918"/>
            <p14:sldId id="2147469922"/>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 id="2076138482"/>
            <p14:sldId id="2076138483"/>
            <p14:sldId id="2076138485"/>
          </p14:sldIdLst>
        </p14:section>
        <p14:section name="Activity 4 : Azure Automation" id="{EF83B90B-F4D2-49ED-ADF4-60BE20888227}">
          <p14:sldIdLst>
            <p14:sldId id="2076138456"/>
          </p14:sldIdLst>
        </p14:section>
        <p14:section name="Long Break" id="{15858E1F-5E00-400D-B17B-687512DD6B05}">
          <p14:sldIdLst>
            <p14:sldId id="2147469915"/>
            <p14:sldId id="2147469923"/>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Lst>
        </p14:section>
        <p14:section name="Break" id="{6BED1C47-68C5-48D7-833B-F564478A9601}">
          <p14:sldIdLst>
            <p14:sldId id="2076138594"/>
            <p14:sldId id="2147469924"/>
          </p14:sldIdLst>
        </p14:section>
        <p14:section name="Microsoft Defender for Cloud + Azure Sentinel" id="{644D910B-2701-46EA-A983-D764AA7302D4}">
          <p14:sldIdLst>
            <p14:sldId id="1370"/>
            <p14:sldId id="2076138398"/>
            <p14:sldId id="2076138471"/>
            <p14:sldId id="2076138472"/>
            <p14:sldId id="2076137554"/>
            <p14:sldId id="268"/>
            <p14:sldId id="2076137555"/>
            <p14:sldId id="2076137556"/>
            <p14:sldId id="2076138334"/>
            <p14:sldId id="2076138361"/>
            <p14:sldId id="2076138372"/>
            <p14:sldId id="2076138360"/>
            <p14:sldId id="2076138336"/>
            <p14:sldId id="2076138396"/>
            <p14:sldId id="2076138473"/>
            <p14:sldId id="2076138474"/>
            <p14:sldId id="2076138393"/>
            <p14:sldId id="2076138335"/>
            <p14:sldId id="2076138395"/>
            <p14:sldId id="2076138394"/>
            <p14:sldId id="2076138397"/>
            <p14:sldId id="2076138400"/>
            <p14:sldId id="2449"/>
            <p14:sldId id="2452"/>
          </p14:sldIdLst>
        </p14:section>
        <p14:section name="Lab : Security Operations Center" id="{F6455D8C-6EFD-4F2F-B8F0-8632C5650DB8}">
          <p14:sldIdLst>
            <p14:sldId id="2076138462"/>
          </p14:sldIdLst>
        </p14:section>
        <p14:section name="Q + A" id="{E399F2C4-3726-4D49-BB4A-D6AB946CB471}">
          <p14:sldIdLst>
            <p14:sldId id="2076138208"/>
          </p14:sldIdLst>
        </p14:section>
        <p14:section name="Closing" id="{50DF64E0-E1C6-40FC-B822-BC1071F206F1}">
          <p14:sldIdLst>
            <p14:sldId id="2076138225"/>
            <p14:sldId id="2146846729"/>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13131"/>
    <a:srgbClr val="32145A"/>
    <a:srgbClr val="B4A0FF"/>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76161" autoAdjust="0"/>
  </p:normalViewPr>
  <p:slideViewPr>
    <p:cSldViewPr snapToGrid="0">
      <p:cViewPr varScale="1">
        <p:scale>
          <a:sx n="123" d="100"/>
          <a:sy n="123" d="100"/>
        </p:scale>
        <p:origin x="168" y="68"/>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presProps" Target="pres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viewProps" Target="viewProps.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2630255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5329959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https://techcommunity.microsoft.com/t5/public-sector-blog/azure-sentinel-cybersecurity-maturity-model-certification-cmmc/ba-p/2110524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216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Poppins" panose="00000500000000000000" pitchFamily="2" charset="0"/>
                <a:ea typeface="Segoe UI" pitchFamily="34" charset="0"/>
                <a:cs typeface="Poppins" panose="00000500000000000000" pitchFamily="2" charset="0"/>
              </a:rPr>
              <a:t>© Microsoft Corporation. All rights reserved. </a:t>
            </a:r>
          </a:p>
        </p:txBody>
      </p:sp>
    </p:spTree>
    <p:extLst>
      <p:ext uri="{BB962C8B-B14F-4D97-AF65-F5344CB8AC3E}">
        <p14:creationId xmlns:p14="http://schemas.microsoft.com/office/powerpoint/2010/main" val="4205771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2891311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350826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Analytics was previously called Operational Insights, which is why it is the name used in the cmdlets.</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75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 Analytics workspace supports the following limits:</a:t>
            </a:r>
          </a:p>
          <a:p>
            <a:pPr>
              <a:buFont typeface="Arial" panose="020B0604020202020204" pitchFamily="34" charset="0"/>
              <a:buChar char="•"/>
            </a:pPr>
            <a:r>
              <a:rPr lang="en-US" dirty="0"/>
              <a:t>Only 500 custom logs can be created.</a:t>
            </a:r>
          </a:p>
          <a:p>
            <a:pPr>
              <a:buFont typeface="Arial" panose="020B0604020202020204" pitchFamily="34" charset="0"/>
              <a:buChar char="•"/>
            </a:pPr>
            <a:r>
              <a:rPr lang="en-US" dirty="0"/>
              <a:t>A table only supports up to 500 columns.</a:t>
            </a:r>
          </a:p>
          <a:p>
            <a:pPr>
              <a:buFont typeface="Arial" panose="020B0604020202020204" pitchFamily="34" charset="0"/>
              <a:buChar char="•"/>
            </a:pPr>
            <a:r>
              <a:rPr lang="en-US" dirty="0"/>
              <a:t>The maximum number of characters for the column name is 500.</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1553227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2448356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1252677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5293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6243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does NOT support user accounts that use multi-factor authentication</a:t>
            </a:r>
          </a:p>
          <a:p>
            <a:endParaRPr lang="en-US" dirty="0"/>
          </a:p>
          <a:p>
            <a:r>
              <a:rPr lang="en-US" dirty="0"/>
              <a:t>https://docs.microsoft.com/en-us/azure/automation/shared-resources/credentials?view=o365-worldwide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122213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supports Daylight Savings Time and schedules it appropriately for automation operations.</a:t>
            </a:r>
          </a:p>
          <a:p>
            <a:endParaRPr lang="en-US" dirty="0"/>
          </a:p>
          <a:p>
            <a:r>
              <a:rPr lang="en-US" dirty="0"/>
              <a:t>https://docs.microsoft.com/en-us/azure/automation/shared-resources/schedules?view=o365-worldwide</a:t>
            </a:r>
          </a:p>
          <a:p>
            <a:endParaRPr lang="en-US" dirty="0"/>
          </a:p>
          <a:p>
            <a:r>
              <a:rPr lang="en-US" dirty="0"/>
              <a:t>Once you have saved an encrypted variable, it can't be viewed in the portal. It can only be updated.</a:t>
            </a:r>
          </a:p>
          <a:p>
            <a:endParaRPr lang="en-US" dirty="0"/>
          </a:p>
          <a:p>
            <a:r>
              <a:rPr lang="en-US" dirty="0"/>
              <a:t>If you want to remove the encryption for a variable, you must delete the variable and recreate it as unencrypted.</a:t>
            </a:r>
          </a:p>
          <a:p>
            <a:endParaRPr lang="en-US" dirty="0"/>
          </a:p>
          <a:p>
            <a:r>
              <a:rPr lang="en-US" dirty="0"/>
              <a:t>https://docs.microsoft.com/en-us/azure/automation/shared-resources/variables?view=o365-worldwide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0807925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agent can track changes down to a 10-second interval, the data still takes a few minutes to display in the Azure portal. Changes that occur during the time to display in the portal are still tracked and logged.</a:t>
            </a:r>
          </a:p>
          <a:p>
            <a:endParaRPr lang="en-US" dirty="0"/>
          </a:p>
          <a:p>
            <a:r>
              <a:rPr lang="en-US" dirty="0"/>
              <a:t>https://docs.microsoft.com/en-us/azure/automation/change-tracking/overview?view=o365-worldwide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175964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12/2/2021 6:21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https://www.microsoft.com/en-us/itshowcase/microsoft-uses-threat-intelligence-to-protect-detect-and-respond-to-threats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932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0813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34832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6.jp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4.xml"/><Relationship Id="rId5" Type="http://schemas.openxmlformats.org/officeDocument/2006/relationships/image" Target="../media/image40.jpg"/><Relationship Id="rId4" Type="http://schemas.openxmlformats.org/officeDocument/2006/relationships/image" Target="../media/image39.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51.xml"/><Relationship Id="rId4"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52.xml"/><Relationship Id="rId4"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53.xml"/><Relationship Id="rId4" Type="http://schemas.openxmlformats.org/officeDocument/2006/relationships/image" Target="../media/image13.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5.xml"/><Relationship Id="rId1" Type="http://schemas.openxmlformats.org/officeDocument/2006/relationships/tags" Target="../tags/tag54.xml"/><Relationship Id="rId4" Type="http://schemas.openxmlformats.org/officeDocument/2006/relationships/image" Target="../media/image1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5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7.xml"/><Relationship Id="rId4"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5.xml"/><Relationship Id="rId1" Type="http://schemas.openxmlformats.org/officeDocument/2006/relationships/tags" Target="../tags/tag58.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9.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4.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5.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6.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8.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80.xml"/><Relationship Id="rId4" Type="http://schemas.openxmlformats.org/officeDocument/2006/relationships/image" Target="../media/image3.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81.xml"/><Relationship Id="rId4" Type="http://schemas.openxmlformats.org/officeDocument/2006/relationships/image" Target="../media/image15.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8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83.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4.xml"/></Relationships>
</file>

<file path=ppt/slideLayouts/_rels/slideLayout18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5.xml"/><Relationship Id="rId1" Type="http://schemas.openxmlformats.org/officeDocument/2006/relationships/tags" Target="../tags/tag8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526621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799174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34648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96823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32264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39325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1296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448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556981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9063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09174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6563321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0741780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446761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049307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254823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028329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63394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7769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45617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034172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9431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4250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68248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38187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70773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4205482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810007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74358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088536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412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617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473417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4596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54627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08813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10710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495517971"/>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41112559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23145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453134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4388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39423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Title Slide 1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031542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9880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604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4755767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7197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564174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6153015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491439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6317793"/>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spTree>
    <p:custDataLst>
      <p:tags r:id="rId1"/>
    </p:custDataLst>
    <p:extLst>
      <p:ext uri="{BB962C8B-B14F-4D97-AF65-F5344CB8AC3E}">
        <p14:creationId xmlns:p14="http://schemas.microsoft.com/office/powerpoint/2010/main" val="4453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513859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77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2469732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2786263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11814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253225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237413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panose="00000500000000000000" pitchFamily="2" charset="0"/>
                <a:cs typeface="Poppins" panose="00000500000000000000" pitchFamily="2"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413384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470082"/>
          </a:xfrm>
        </p:spPr>
        <p:txBody>
          <a:bodyPr wrap="square">
            <a:spAutoFit/>
          </a:bodyPr>
          <a:lstStyle>
            <a:lvl1pPr marL="0" indent="0">
              <a:buNone/>
              <a:defRPr>
                <a:latin typeface="Poppins SemiBold" panose="00000700000000000000" pitchFamily="2" charset="0"/>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612135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70082"/>
          </a:xfrm>
        </p:spPr>
        <p:txBody>
          <a:bodyPr/>
          <a:lstStyle>
            <a:lvl1pPr>
              <a:defRPr>
                <a:latin typeface="Poppins SemiBold" panose="00000700000000000000"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2569468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2113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940292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6482754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4382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Poppins SemiBold" panose="00000700000000000000" pitchFamily="2" charset="0"/>
                <a:cs typeface="Poppins" panose="00000500000000000000" pitchFamily="2"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2870914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504355"/>
            <a:ext cx="4161981" cy="1629292"/>
          </a:xfrm>
        </p:spPr>
        <p:txBody>
          <a:bodyPr wrap="square" rIns="0" anchor="b">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Poppins" panose="00000500000000000000" pitchFamily="2" charset="0"/>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0470856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4100644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Poppins SemiBold" panose="00000700000000000000" pitchFamily="2" charset="0"/>
                <a:cs typeface="Poppins" panose="00000500000000000000" pitchFamily="2"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32930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4202414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1043310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16116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2319035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1435790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4009644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3726870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298954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8193211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62382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92182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latin typeface="Poppins" panose="00000500000000000000" pitchFamily="2" charset="0"/>
                <a:cs typeface="Poppins" panose="00000500000000000000" pitchFamily="2"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31804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505005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latin typeface="Poppins" panose="00000500000000000000" pitchFamily="2" charset="0"/>
                <a:cs typeface="Poppins" panose="00000500000000000000" pitchFamily="2"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556445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530615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Poppins SemiBold" panose="00000700000000000000" pitchFamily="2" charset="0"/>
                <a:ea typeface="Poppins" panose="00000500000000000000" pitchFamily="2" charset="0"/>
                <a:cs typeface="Poppins" panose="00000500000000000000"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025170"/>
          </a:xfrm>
        </p:spPr>
        <p:txBody>
          <a:bodyPr>
            <a:spAutoFit/>
          </a:bodyPr>
          <a:lstStyle>
            <a:lvl1pPr>
              <a:defRPr sz="3600">
                <a:latin typeface="Poppins SemiBold" panose="00000700000000000000" pitchFamily="2" charset="0"/>
              </a:defRPr>
            </a:lvl1pPr>
            <a:lvl2pPr>
              <a:defRPr sz="2800">
                <a:latin typeface="Poppins" panose="00000500000000000000" pitchFamily="2" charset="0"/>
              </a:defRPr>
            </a:lvl2pPr>
            <a:lvl3pPr>
              <a:defRPr sz="2400">
                <a:latin typeface="Poppins" panose="00000500000000000000" pitchFamily="2" charset="0"/>
              </a:defRPr>
            </a:lvl3pPr>
            <a:lvl4pPr>
              <a:defRPr sz="2000">
                <a:latin typeface="Poppins" panose="00000500000000000000" pitchFamily="2" charset="0"/>
              </a:defRPr>
            </a:lvl4pPr>
            <a:lvl5pPr>
              <a:defRPr sz="1800">
                <a:latin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Poppins SemiBold" panose="00000700000000000000" pitchFamily="2" charset="0"/>
                <a:ea typeface="Poppins" panose="00000500000000000000" pitchFamily="2" charset="0"/>
                <a:cs typeface="Poppins" panose="00000500000000000000" pitchFamily="2" charset="0"/>
              </a:defRPr>
            </a:lvl1pPr>
          </a:lstStyle>
          <a:p>
            <a:pPr lvl="0"/>
            <a:r>
              <a:rPr lang="en-US"/>
              <a:t>Next:</a:t>
            </a:r>
          </a:p>
        </p:txBody>
      </p:sp>
    </p:spTree>
    <p:custDataLst>
      <p:tags r:id="rId1"/>
    </p:custDataLst>
    <p:extLst>
      <p:ext uri="{BB962C8B-B14F-4D97-AF65-F5344CB8AC3E}">
        <p14:creationId xmlns:p14="http://schemas.microsoft.com/office/powerpoint/2010/main" val="29628887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Poppins SemiBold" panose="00000700000000000000" pitchFamily="2" charset="0"/>
                <a:cs typeface="Poppins SemiBold" panose="00000700000000000000" pitchFamily="2"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Poppins SemiBold" panose="00000700000000000000" pitchFamily="2" charset="0"/>
                <a:cs typeface="Poppins SemiBold" panose="00000700000000000000" pitchFamily="2"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Poppins" panose="00000500000000000000" pitchFamily="2" charset="0"/>
                <a:ea typeface="+mn-ea"/>
                <a:cs typeface="Poppins SemiBold" panose="00000700000000000000" pitchFamily="2" charset="0"/>
              </a:rPr>
              <a:t>/   PowerPoint</a:t>
            </a:r>
            <a:endParaRPr lang="en-US" sz="784">
              <a:latin typeface="Poppins" panose="00000500000000000000" pitchFamily="2" charset="0"/>
              <a:cs typeface="Poppins SemiBold" panose="00000700000000000000" pitchFamily="2"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grpSp>
    </p:spTree>
    <p:custDataLst>
      <p:tags r:id="rId1"/>
    </p:custDataLst>
    <p:extLst>
      <p:ext uri="{BB962C8B-B14F-4D97-AF65-F5344CB8AC3E}">
        <p14:creationId xmlns:p14="http://schemas.microsoft.com/office/powerpoint/2010/main" val="2371552106"/>
      </p:ext>
    </p:extLst>
  </p:cSld>
  <p:clrMapOvr>
    <a:masterClrMapping/>
  </p:clrMapOvr>
  <p:transition>
    <p:fade/>
  </p:transition>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lvl1pPr>
              <a:defRPr>
                <a:latin typeface="Poppins" panose="00000500000000000000" pitchFamily="2" charset="0"/>
              </a:defRPr>
            </a:lvl1p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lvl1pPr>
              <a:defRPr>
                <a:latin typeface="Poppins" panose="00000500000000000000" pitchFamily="2" charset="0"/>
              </a:defRPr>
            </a:lvl1pPr>
          </a:lstStyle>
          <a:p>
            <a:fld id="{C6018CF8-4E0A-4ED3-88DE-7EF7497EA5CF}" type="slidenum">
              <a:rPr lang="en-US" smtClean="0"/>
              <a:pPr/>
              <a:t>‹#›</a:t>
            </a:fld>
            <a:endParaRPr lang="en-US"/>
          </a:p>
        </p:txBody>
      </p:sp>
    </p:spTree>
    <p:extLst>
      <p:ext uri="{BB962C8B-B14F-4D97-AF65-F5344CB8AC3E}">
        <p14:creationId xmlns:p14="http://schemas.microsoft.com/office/powerpoint/2010/main" val="367340285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Poppins SemiBold" panose="00000700000000000000" pitchFamily="2" charset="0"/>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Poppins" panose="00000500000000000000" pitchFamily="2"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57187544"/>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92535273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itle 1"/>
          <p:cNvSpPr>
            <a:spLocks noGrp="1"/>
          </p:cNvSpPr>
          <p:nvPr>
            <p:ph type="title" hasCustomPrompt="1"/>
          </p:nvPr>
        </p:nvSpPr>
        <p:spPr>
          <a:xfrm>
            <a:off x="584202" y="1471655"/>
            <a:ext cx="4161981" cy="1661993"/>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Poppins" panose="00000500000000000000" pitchFamily="2" charset="0"/>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5902470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1107996"/>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Poppins" panose="00000500000000000000" pitchFamily="2" charset="0"/>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3105978"/>
          </a:xfrm>
        </p:spPr>
        <p:txBody>
          <a:bodyPr lIns="0" tIns="0" rIns="0" bIns="0"/>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60050941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57442"/>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Poppins SemiBold" panose="00000700000000000000" pitchFamily="2" charset="0"/>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Poppins" panose="00000500000000000000" pitchFamily="2" charset="0"/>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514876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Poppins" panose="00000500000000000000" pitchFamily="2" charset="0"/>
              </a:defRPr>
            </a:lvl1pPr>
          </a:lstStyle>
          <a:p>
            <a:fld id="{42753A23-792C-40D7-B7DD-2E442FBADF63}" type="datetimeFigureOut">
              <a:rPr lang="en-US" smtClean="0"/>
              <a:pPr/>
              <a:t>12/2/2021</a:t>
            </a:fld>
            <a:endParaRPr lang="en-US"/>
          </a:p>
        </p:txBody>
      </p:sp>
      <p:sp>
        <p:nvSpPr>
          <p:cNvPr id="5" name="Footer Placeholder 4"/>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Poppins" panose="00000500000000000000" pitchFamily="2" charset="0"/>
              </a:defRPr>
            </a:lvl1pPr>
          </a:lstStyle>
          <a:p>
            <a:fld id="{3F750C89-F0F5-4BE6-BF1F-EC04C8CC680D}" type="slidenum">
              <a:rPr lang="en-US" smtClean="0"/>
              <a:pPr/>
              <a:t>‹#›</a:t>
            </a:fld>
            <a:endParaRPr lang="en-US"/>
          </a:p>
        </p:txBody>
      </p:sp>
    </p:spTree>
    <p:extLst>
      <p:ext uri="{BB962C8B-B14F-4D97-AF65-F5344CB8AC3E}">
        <p14:creationId xmlns:p14="http://schemas.microsoft.com/office/powerpoint/2010/main" val="40920220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descr="teal to blue transparent gradient color overlay">
            <a:extLst>
              <a:ext uri="{FF2B5EF4-FFF2-40B4-BE49-F238E27FC236}">
                <a16:creationId xmlns:a16="http://schemas.microsoft.com/office/drawing/2014/main" id="{F593A24D-1F08-44A9-8A86-F1EE82997674}"/>
              </a:ext>
            </a:extLst>
          </p:cNvPr>
          <p:cNvSpPr/>
          <p:nvPr userDrawn="1"/>
        </p:nvSpPr>
        <p:spPr bwMode="auto">
          <a:xfrm>
            <a:off x="-5525" y="0"/>
            <a:ext cx="12190271" cy="6858000"/>
          </a:xfrm>
          <a:prstGeom prst="rect">
            <a:avLst/>
          </a:prstGeom>
          <a:gradFill>
            <a:gsLst>
              <a:gs pos="50000">
                <a:schemeClr val="accent5">
                  <a:alpha val="50000"/>
                </a:schemeClr>
              </a:gs>
              <a:gs pos="0">
                <a:schemeClr val="accent4">
                  <a:alpha val="50000"/>
                </a:schemeClr>
              </a:gs>
              <a:gs pos="98230">
                <a:schemeClr val="tx2">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latin typeface="Poppins SemiBold" panose="00000700000000000000" pitchFamily="2" charset="0"/>
                <a:cs typeface="Poppins" panose="00000500000000000000" pitchFamily="2" charset="0"/>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Dankie</a:t>
            </a:r>
            <a:endParaRPr sz="1174">
              <a:solidFill>
                <a:schemeClr val="bg1"/>
              </a:solidFill>
              <a:latin typeface="Poppins" panose="00000500000000000000" pitchFamily="2" charset="0"/>
              <a:cs typeface="Poppins" panose="00000500000000000000" pitchFamily="2"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Faleminderit</a:t>
            </a:r>
            <a:endParaRPr sz="1370">
              <a:solidFill>
                <a:schemeClr val="bg1"/>
              </a:solidFill>
              <a:latin typeface="Poppins" panose="00000500000000000000" pitchFamily="2" charset="0"/>
              <a:cs typeface="Poppins" panose="00000500000000000000" pitchFamily="2" charset="0"/>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Shukran</a:t>
            </a:r>
            <a:endParaRPr sz="1174">
              <a:solidFill>
                <a:schemeClr val="bg1"/>
              </a:solidFill>
              <a:latin typeface="Poppins SemiBold" panose="00000700000000000000" pitchFamily="2" charset="0"/>
              <a:cs typeface="Poppins SemiBold" panose="00000700000000000000" pitchFamily="2"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Chnorakaloutioun</a:t>
            </a:r>
            <a:endParaRPr sz="1370">
              <a:solidFill>
                <a:schemeClr val="bg1"/>
              </a:solidFill>
              <a:latin typeface="Poppins" panose="00000500000000000000" pitchFamily="2" charset="0"/>
              <a:cs typeface="Poppins" panose="00000500000000000000" pitchFamily="2" charset="0"/>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Děkuji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Tak</a:t>
            </a:r>
            <a:r>
              <a:rPr sz="2353">
                <a:solidFill>
                  <a:schemeClr val="bg1"/>
                </a:solidFill>
                <a:latin typeface="Poppins SemiBold" panose="00000700000000000000" pitchFamily="2" charset="0"/>
                <a:cs typeface="Poppins SemiBold" panose="00000700000000000000" pitchFamily="2" charset="0"/>
              </a:rPr>
              <a:t> </a:t>
            </a:r>
            <a:endParaRPr sz="1370">
              <a:solidFill>
                <a:schemeClr val="bg1"/>
              </a:solidFill>
              <a:latin typeface="Poppins SemiBold" panose="00000700000000000000" pitchFamily="2" charset="0"/>
              <a:cs typeface="Poppins SemiBold" panose="00000700000000000000" pitchFamily="2"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Dank u</a:t>
            </a:r>
            <a:endParaRPr sz="1174">
              <a:solidFill>
                <a:schemeClr val="bg1"/>
              </a:solidFill>
              <a:latin typeface="Poppins" panose="00000500000000000000" pitchFamily="2" charset="0"/>
              <a:cs typeface="Poppins" panose="00000500000000000000" pitchFamily="2"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Tänan</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Hvala</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Blagodaria</a:t>
            </a:r>
            <a:endParaRPr sz="1370">
              <a:solidFill>
                <a:schemeClr val="bg1"/>
              </a:solidFill>
              <a:latin typeface="Poppins" panose="00000500000000000000" pitchFamily="2" charset="0"/>
              <a:cs typeface="Poppins" panose="00000500000000000000" pitchFamily="2" charset="0"/>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Kiitos  </a:t>
            </a:r>
            <a:endParaRPr sz="1174">
              <a:solidFill>
                <a:schemeClr val="bg1"/>
              </a:solidFill>
              <a:latin typeface="Poppins" panose="00000500000000000000" pitchFamily="2" charset="0"/>
              <a:cs typeface="Poppins" panose="00000500000000000000" pitchFamily="2" charset="0"/>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SemiBold" panose="00000700000000000000" pitchFamily="2" charset="0"/>
                <a:cs typeface="Poppins SemiBold" panose="00000700000000000000" pitchFamily="2" charset="0"/>
              </a:rPr>
              <a:t>Merci </a:t>
            </a:r>
            <a:endParaRPr sz="1370">
              <a:solidFill>
                <a:schemeClr val="bg1"/>
              </a:solidFill>
              <a:latin typeface="Poppins SemiBold" panose="00000700000000000000" pitchFamily="2" charset="0"/>
              <a:cs typeface="Poppins SemiBold" panose="00000700000000000000" pitchFamily="2"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Danke</a:t>
            </a:r>
            <a:endParaRPr sz="1174">
              <a:solidFill>
                <a:schemeClr val="bg1"/>
              </a:solidFill>
              <a:latin typeface="Poppins" panose="00000500000000000000" pitchFamily="2" charset="0"/>
              <a:cs typeface="Poppins" panose="00000500000000000000" pitchFamily="2" charset="0"/>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cs typeface="Poppins" panose="00000500000000000000" pitchFamily="2" charset="0"/>
              </a:rPr>
              <a:t>Ευχαριστώ </a:t>
            </a:r>
            <a:endParaRPr sz="1370">
              <a:solidFill>
                <a:schemeClr val="bg1"/>
              </a:solidFill>
              <a:latin typeface="Poppins" panose="00000500000000000000" pitchFamily="2" charset="0"/>
              <a:cs typeface="Poppins" panose="00000500000000000000" pitchFamily="2" charset="0"/>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Mahalo  </a:t>
            </a:r>
            <a:endParaRPr sz="1174">
              <a:solidFill>
                <a:schemeClr val="bg1"/>
              </a:solidFill>
              <a:latin typeface="Poppins" panose="00000500000000000000" pitchFamily="2" charset="0"/>
              <a:cs typeface="Poppins" panose="00000500000000000000" pitchFamily="2" charset="0"/>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latin typeface="Poppins" panose="00000500000000000000" pitchFamily="2" charset="0"/>
              </a:rPr>
              <a:t>.תודה </a:t>
            </a:r>
            <a:endParaRPr sz="1370">
              <a:solidFill>
                <a:schemeClr val="bg1"/>
              </a:solidFill>
              <a:latin typeface="Poppins" panose="00000500000000000000" pitchFamily="2" charset="0"/>
              <a:cs typeface="Poppins" panose="00000500000000000000" pitchFamily="2" charset="0"/>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Dhanyavād</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Köszönöm</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Takk</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Terima</a:t>
            </a:r>
            <a:r>
              <a:rPr sz="2353">
                <a:solidFill>
                  <a:schemeClr val="bg1"/>
                </a:solidFill>
                <a:latin typeface="Poppins" panose="00000500000000000000" pitchFamily="2" charset="0"/>
                <a:cs typeface="Poppins" panose="00000500000000000000" pitchFamily="2" charset="0"/>
              </a:rPr>
              <a:t> </a:t>
            </a:r>
            <a:r>
              <a:rPr sz="2353" err="1">
                <a:solidFill>
                  <a:schemeClr val="bg1"/>
                </a:solidFill>
                <a:latin typeface="Poppins" panose="00000500000000000000" pitchFamily="2" charset="0"/>
                <a:cs typeface="Poppins" panose="00000500000000000000" pitchFamily="2" charset="0"/>
              </a:rPr>
              <a:t>kasih</a:t>
            </a:r>
            <a:endParaRPr sz="1370">
              <a:solidFill>
                <a:schemeClr val="bg1"/>
              </a:solidFill>
              <a:latin typeface="Poppins" panose="00000500000000000000" pitchFamily="2" charset="0"/>
              <a:cs typeface="Poppins" panose="00000500000000000000" pitchFamily="2" charset="0"/>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Grazie</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Poppins SemiBold" panose="00000700000000000000" pitchFamily="2" charset="0"/>
                <a:cs typeface="Poppins SemiBold" panose="00000700000000000000" pitchFamily="2" charset="0"/>
              </a:rPr>
              <a:t>감사합니다</a:t>
            </a:r>
            <a:endParaRPr sz="1174">
              <a:solidFill>
                <a:schemeClr val="bg1"/>
              </a:solidFill>
              <a:latin typeface="Poppins SemiBold" panose="00000700000000000000" pitchFamily="2" charset="0"/>
              <a:cs typeface="Poppins SemiBold" panose="00000700000000000000" pitchFamily="2"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Paldies</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Choukrane</a:t>
            </a:r>
            <a:endParaRPr sz="1174">
              <a:solidFill>
                <a:schemeClr val="bg1"/>
              </a:solidFill>
              <a:latin typeface="Poppins" panose="00000500000000000000" pitchFamily="2" charset="0"/>
              <a:cs typeface="Poppins" panose="00000500000000000000" pitchFamily="2" charset="0"/>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Ačiū</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cs typeface="Poppins" panose="00000500000000000000" pitchFamily="2" charset="0"/>
              </a:rPr>
              <a:t>Баярлалаа </a:t>
            </a:r>
            <a:endParaRPr sz="1174">
              <a:solidFill>
                <a:schemeClr val="bg1"/>
              </a:solidFill>
              <a:latin typeface="Poppins" panose="00000500000000000000" pitchFamily="2" charset="0"/>
              <a:cs typeface="Poppins" panose="00000500000000000000" pitchFamily="2" charset="0"/>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Dziękuję</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Obrigado</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Благодарам</a:t>
            </a:r>
            <a:r>
              <a:rPr lang="az-Cyrl-AZ" sz="1961">
                <a:solidFill>
                  <a:schemeClr val="bg1"/>
                </a:solidFill>
                <a:cs typeface="Poppins" panose="00000500000000000000" pitchFamily="2" charset="0"/>
              </a:rPr>
              <a:t> </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Mulţumesc</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Спасибо</a:t>
            </a:r>
            <a:r>
              <a:rPr lang="az-Cyrl-AZ"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X</a:t>
            </a:r>
            <a:r>
              <a:rPr lang="az-Cyrl-AZ" sz="1961">
                <a:solidFill>
                  <a:schemeClr val="bg1"/>
                </a:solidFill>
                <a:cs typeface="Poppins" panose="00000500000000000000" pitchFamily="2" charset="0"/>
              </a:rPr>
              <a:t>вала </a:t>
            </a:r>
            <a:r>
              <a:rPr lang="el-GR"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Ďakujem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Tack </a:t>
            </a:r>
            <a:endParaRPr sz="1370">
              <a:solidFill>
                <a:schemeClr val="bg1"/>
              </a:solidFill>
              <a:latin typeface="Poppins" panose="00000500000000000000" pitchFamily="2" charset="0"/>
              <a:cs typeface="Poppins" panose="00000500000000000000" pitchFamily="2"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Nandri</a:t>
            </a:r>
            <a:endParaRPr sz="1174">
              <a:solidFill>
                <a:schemeClr val="bg1"/>
              </a:solidFill>
              <a:latin typeface="Poppins" panose="00000500000000000000" pitchFamily="2" charset="0"/>
              <a:cs typeface="Poppins" panose="00000500000000000000" pitchFamily="2" charset="0"/>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Kop </a:t>
            </a:r>
            <a:r>
              <a:rPr sz="2353" err="1">
                <a:solidFill>
                  <a:schemeClr val="bg1"/>
                </a:solidFill>
                <a:latin typeface="Poppins" panose="00000500000000000000" pitchFamily="2" charset="0"/>
                <a:cs typeface="Poppins" panose="00000500000000000000" pitchFamily="2" charset="0"/>
              </a:rPr>
              <a:t>khun</a:t>
            </a:r>
            <a:endParaRPr sz="1370">
              <a:solidFill>
                <a:schemeClr val="bg1"/>
              </a:solidFill>
              <a:latin typeface="Poppins" panose="00000500000000000000" pitchFamily="2" charset="0"/>
              <a:cs typeface="Poppins" panose="00000500000000000000" pitchFamily="2" charset="0"/>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Teşekkür</a:t>
            </a:r>
            <a:r>
              <a:rPr sz="1961">
                <a:solidFill>
                  <a:schemeClr val="bg1"/>
                </a:solidFill>
                <a:latin typeface="Poppins SemiBold" panose="00000700000000000000" pitchFamily="2" charset="0"/>
                <a:cs typeface="Poppins SemiBold" panose="00000700000000000000" pitchFamily="2" charset="0"/>
              </a:rPr>
              <a:t> </a:t>
            </a:r>
            <a:r>
              <a:rPr sz="1961" err="1">
                <a:solidFill>
                  <a:schemeClr val="bg1"/>
                </a:solidFill>
                <a:latin typeface="Poppins SemiBold" panose="00000700000000000000" pitchFamily="2" charset="0"/>
                <a:cs typeface="Poppins SemiBold" panose="00000700000000000000" pitchFamily="2" charset="0"/>
              </a:rPr>
              <a:t>ederim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cs typeface="Poppins" panose="00000500000000000000" pitchFamily="2" charset="0"/>
              </a:rPr>
              <a:t>Дякую </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Diolch</a:t>
            </a:r>
            <a:r>
              <a:rPr sz="2353">
                <a:solidFill>
                  <a:schemeClr val="bg1"/>
                </a:solidFill>
                <a:latin typeface="Poppins" panose="00000500000000000000" pitchFamily="2" charset="0"/>
                <a:cs typeface="Poppins" panose="00000500000000000000" pitchFamily="2" charset="0"/>
              </a:rPr>
              <a:t> </a:t>
            </a:r>
            <a:r>
              <a:rPr lang="el-GR" sz="2353">
                <a:solidFill>
                  <a:schemeClr val="bg1"/>
                </a:solidFill>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Grazzi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A dank</a:t>
            </a:r>
            <a:endParaRPr sz="1174">
              <a:solidFill>
                <a:schemeClr val="bg1"/>
              </a:solidFill>
              <a:latin typeface="Poppins" panose="00000500000000000000" pitchFamily="2" charset="0"/>
              <a:cs typeface="Poppins" panose="00000500000000000000" pitchFamily="2" charset="0"/>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Ngiyabonga</a:t>
            </a:r>
            <a:endParaRPr sz="1370">
              <a:solidFill>
                <a:schemeClr val="bg1"/>
              </a:solidFill>
              <a:latin typeface="Poppins" panose="00000500000000000000" pitchFamily="2" charset="0"/>
              <a:cs typeface="Poppins" panose="00000500000000000000" pitchFamily="2" charset="0"/>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latin typeface="Poppins" panose="00000500000000000000" pitchFamily="2" charset="0"/>
                <a:cs typeface="Poppins" panose="00000500000000000000" pitchFamily="2" charset="0"/>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latin typeface="Poppins" panose="00000500000000000000" pitchFamily="2" charset="0"/>
                <a:cs typeface="Poppins" panose="00000500000000000000" pitchFamily="2" charset="0"/>
              </a:rPr>
              <a:t>谢谢</a:t>
            </a:r>
            <a:endParaRPr sz="1567">
              <a:solidFill>
                <a:schemeClr val="bg1"/>
              </a:solidFill>
              <a:latin typeface="Poppins" panose="00000500000000000000" pitchFamily="2" charset="0"/>
              <a:cs typeface="Poppins" panose="00000500000000000000" pitchFamily="2" charset="0"/>
            </a:endParaRPr>
          </a:p>
        </p:txBody>
      </p:sp>
    </p:spTree>
    <p:custDataLst>
      <p:tags r:id="rId1"/>
    </p:custDataLst>
    <p:extLst>
      <p:ext uri="{BB962C8B-B14F-4D97-AF65-F5344CB8AC3E}">
        <p14:creationId xmlns:p14="http://schemas.microsoft.com/office/powerpoint/2010/main" val="2824179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86736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489890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19266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8416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3670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88178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3058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531552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739920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1564445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0164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441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32783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451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890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083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01012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723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418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5763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128557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2617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05352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46666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20513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25739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41661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16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496915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703935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3768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7794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901856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50" Type="http://schemas.openxmlformats.org/officeDocument/2006/relationships/slideLayout" Target="../slideLayouts/slideLayout117.xml"/><Relationship Id="rId55" Type="http://schemas.openxmlformats.org/officeDocument/2006/relationships/slideLayout" Target="../slideLayouts/slideLayout122.xml"/><Relationship Id="rId63" Type="http://schemas.openxmlformats.org/officeDocument/2006/relationships/slideLayout" Target="../slideLayouts/slideLayout130.xml"/><Relationship Id="rId68" Type="http://schemas.openxmlformats.org/officeDocument/2006/relationships/slideLayout" Target="../slideLayouts/slideLayout135.xml"/><Relationship Id="rId76" Type="http://schemas.openxmlformats.org/officeDocument/2006/relationships/slideLayout" Target="../slideLayouts/slideLayout143.xml"/><Relationship Id="rId84" Type="http://schemas.openxmlformats.org/officeDocument/2006/relationships/slideLayout" Target="../slideLayouts/slideLayout151.xml"/><Relationship Id="rId7" Type="http://schemas.openxmlformats.org/officeDocument/2006/relationships/slideLayout" Target="../slideLayouts/slideLayout74.xml"/><Relationship Id="rId71" Type="http://schemas.openxmlformats.org/officeDocument/2006/relationships/slideLayout" Target="../slideLayouts/slideLayout138.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slideLayout" Target="../slideLayouts/slideLayout120.xml"/><Relationship Id="rId58" Type="http://schemas.openxmlformats.org/officeDocument/2006/relationships/slideLayout" Target="../slideLayouts/slideLayout125.xml"/><Relationship Id="rId66" Type="http://schemas.openxmlformats.org/officeDocument/2006/relationships/slideLayout" Target="../slideLayouts/slideLayout133.xml"/><Relationship Id="rId74" Type="http://schemas.openxmlformats.org/officeDocument/2006/relationships/slideLayout" Target="../slideLayouts/slideLayout141.xml"/><Relationship Id="rId79" Type="http://schemas.openxmlformats.org/officeDocument/2006/relationships/slideLayout" Target="../slideLayouts/slideLayout146.xml"/><Relationship Id="rId87" Type="http://schemas.openxmlformats.org/officeDocument/2006/relationships/image" Target="../media/image5.emf"/><Relationship Id="rId5" Type="http://schemas.openxmlformats.org/officeDocument/2006/relationships/slideLayout" Target="../slideLayouts/slideLayout72.xml"/><Relationship Id="rId61" Type="http://schemas.openxmlformats.org/officeDocument/2006/relationships/slideLayout" Target="../slideLayouts/slideLayout128.xml"/><Relationship Id="rId82" Type="http://schemas.openxmlformats.org/officeDocument/2006/relationships/slideLayout" Target="../slideLayouts/slideLayout149.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slideLayout" Target="../slideLayouts/slideLayout123.xml"/><Relationship Id="rId64" Type="http://schemas.openxmlformats.org/officeDocument/2006/relationships/slideLayout" Target="../slideLayouts/slideLayout131.xml"/><Relationship Id="rId69" Type="http://schemas.openxmlformats.org/officeDocument/2006/relationships/slideLayout" Target="../slideLayouts/slideLayout136.xml"/><Relationship Id="rId77" Type="http://schemas.openxmlformats.org/officeDocument/2006/relationships/slideLayout" Target="../slideLayouts/slideLayout144.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72" Type="http://schemas.openxmlformats.org/officeDocument/2006/relationships/slideLayout" Target="../slideLayouts/slideLayout139.xml"/><Relationship Id="rId80" Type="http://schemas.openxmlformats.org/officeDocument/2006/relationships/slideLayout" Target="../slideLayouts/slideLayout147.xml"/><Relationship Id="rId85" Type="http://schemas.openxmlformats.org/officeDocument/2006/relationships/slideLayout" Target="../slideLayouts/slideLayout152.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59" Type="http://schemas.openxmlformats.org/officeDocument/2006/relationships/slideLayout" Target="../slideLayouts/slideLayout126.xml"/><Relationship Id="rId67" Type="http://schemas.openxmlformats.org/officeDocument/2006/relationships/slideLayout" Target="../slideLayouts/slideLayout134.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62" Type="http://schemas.openxmlformats.org/officeDocument/2006/relationships/slideLayout" Target="../slideLayouts/slideLayout129.xml"/><Relationship Id="rId70" Type="http://schemas.openxmlformats.org/officeDocument/2006/relationships/slideLayout" Target="../slideLayouts/slideLayout137.xml"/><Relationship Id="rId75" Type="http://schemas.openxmlformats.org/officeDocument/2006/relationships/slideLayout" Target="../slideLayouts/slideLayout142.xml"/><Relationship Id="rId83" Type="http://schemas.openxmlformats.org/officeDocument/2006/relationships/slideLayout" Target="../slideLayouts/slideLayout150.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slideLayout" Target="../slideLayouts/slideLayout12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60" Type="http://schemas.openxmlformats.org/officeDocument/2006/relationships/slideLayout" Target="../slideLayouts/slideLayout127.xml"/><Relationship Id="rId65" Type="http://schemas.openxmlformats.org/officeDocument/2006/relationships/slideLayout" Target="../slideLayouts/slideLayout132.xml"/><Relationship Id="rId73" Type="http://schemas.openxmlformats.org/officeDocument/2006/relationships/slideLayout" Target="../slideLayouts/slideLayout140.xml"/><Relationship Id="rId78" Type="http://schemas.openxmlformats.org/officeDocument/2006/relationships/slideLayout" Target="../slideLayouts/slideLayout145.xml"/><Relationship Id="rId81" Type="http://schemas.openxmlformats.org/officeDocument/2006/relationships/slideLayout" Target="../slideLayouts/slideLayout148.xml"/><Relationship Id="rId86"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slideLayout" Target="../slideLayouts/slideLayout191.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42" Type="http://schemas.openxmlformats.org/officeDocument/2006/relationships/slideLayout" Target="../slideLayouts/slideLayout194.xml"/><Relationship Id="rId47" Type="http://schemas.openxmlformats.org/officeDocument/2006/relationships/image" Target="../media/image1.emf"/><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 Id="rId46" Type="http://schemas.openxmlformats.org/officeDocument/2006/relationships/tags" Target="../tags/tag50.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41" Type="http://schemas.openxmlformats.org/officeDocument/2006/relationships/slideLayout" Target="../slideLayouts/slideLayout193.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slideLayout" Target="../slideLayouts/slideLayout192.xml"/><Relationship Id="rId45" Type="http://schemas.openxmlformats.org/officeDocument/2006/relationships/theme" Target="../theme/theme5.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4" Type="http://schemas.openxmlformats.org/officeDocument/2006/relationships/slideLayout" Target="../slideLayouts/slideLayout196.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43" Type="http://schemas.openxmlformats.org/officeDocument/2006/relationships/slideLayout" Target="../slideLayouts/slideLayout195.xml"/><Relationship Id="rId48"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3363642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 id="2147483817" r:id="rId62"/>
    <p:sldLayoutId id="2147483818" r:id="rId63"/>
    <p:sldLayoutId id="2147483819" r:id="rId64"/>
    <p:sldLayoutId id="2147483820" r:id="rId65"/>
    <p:sldLayoutId id="2147483821" r:id="rId66"/>
    <p:sldLayoutId id="2147483822" r:id="rId67"/>
    <p:sldLayoutId id="2147483823" r:id="rId68"/>
    <p:sldLayoutId id="2147483824" r:id="rId69"/>
    <p:sldLayoutId id="2147483825" r:id="rId70"/>
    <p:sldLayoutId id="2147483826" r:id="rId71"/>
    <p:sldLayoutId id="2147483827" r:id="rId72"/>
    <p:sldLayoutId id="2147483828" r:id="rId73"/>
    <p:sldLayoutId id="2147483829" r:id="rId74"/>
    <p:sldLayoutId id="2147483830" r:id="rId75"/>
    <p:sldLayoutId id="2147483831" r:id="rId76"/>
    <p:sldLayoutId id="2147483832" r:id="rId77"/>
    <p:sldLayoutId id="2147483833" r:id="rId78"/>
    <p:sldLayoutId id="2147483834" r:id="rId79"/>
    <p:sldLayoutId id="2147483835" r:id="rId80"/>
    <p:sldLayoutId id="2147483836" r:id="rId81"/>
    <p:sldLayoutId id="2147483837" r:id="rId82"/>
    <p:sldLayoutId id="2147483838" r:id="rId83"/>
    <p:sldLayoutId id="2147483839" r:id="rId84"/>
    <p:sldLayoutId id="2147483841" r:id="rId8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4700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8"/>
          <a:stretch>
            <a:fillRect/>
          </a:stretch>
        </p:blipFill>
        <p:spPr>
          <a:xfrm rot="5400000">
            <a:off x="9208748" y="2991033"/>
            <a:ext cx="6858623" cy="876557"/>
          </a:xfrm>
          <a:prstGeom prst="rect">
            <a:avLst/>
          </a:prstGeom>
        </p:spPr>
      </p:pic>
    </p:spTree>
    <p:custDataLst>
      <p:tags r:id="rId46"/>
    </p:custDataLst>
    <p:extLst>
      <p:ext uri="{BB962C8B-B14F-4D97-AF65-F5344CB8AC3E}">
        <p14:creationId xmlns:p14="http://schemas.microsoft.com/office/powerpoint/2010/main" val="711349077"/>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Poppins SemiBold" panose="00000700000000000000" pitchFamily="2" charset="0"/>
          <a:ea typeface="+mn-ea"/>
          <a:cs typeface="Poppins" panose="00000500000000000000" pitchFamily="2" charset="0"/>
        </a:defRPr>
      </a:lvl1pPr>
    </p:titleStyle>
    <p:bodyStyle>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Poppins" panose="00000500000000000000" pitchFamily="2" charset="0"/>
          <a:ea typeface="+mn-ea"/>
          <a:cs typeface="+mn-cs"/>
        </a:defRPr>
      </a:lvl2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8.xml"/><Relationship Id="rId1" Type="http://schemas.openxmlformats.org/officeDocument/2006/relationships/tags" Target="../tags/tag87.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78.xml"/><Relationship Id="rId4" Type="http://schemas.openxmlformats.org/officeDocument/2006/relationships/image" Target="../media/image59.png"/></Relationships>
</file>

<file path=ppt/slides/_rels/slide1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7.xml"/><Relationship Id="rId1" Type="http://schemas.openxmlformats.org/officeDocument/2006/relationships/slideLayout" Target="../slideLayouts/slideLayout78.xml"/></Relationships>
</file>

<file path=ppt/slides/_rels/slide10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8.xml"/></Relationships>
</file>

<file path=ppt/slides/_rels/slide10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80.xml"/><Relationship Id="rId1" Type="http://schemas.openxmlformats.org/officeDocument/2006/relationships/slideLayout" Target="../slideLayouts/slideLayout78.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81.xml"/><Relationship Id="rId1" Type="http://schemas.openxmlformats.org/officeDocument/2006/relationships/slideLayout" Target="../slideLayouts/slideLayout78.xml"/></Relationships>
</file>

<file path=ppt/slides/_rels/slide1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2.xml"/><Relationship Id="rId1" Type="http://schemas.openxmlformats.org/officeDocument/2006/relationships/slideLayout" Target="../slideLayouts/slideLayout78.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3.xml"/><Relationship Id="rId1" Type="http://schemas.openxmlformats.org/officeDocument/2006/relationships/slideLayout" Target="../slideLayouts/slideLayout7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8.xml"/></Relationships>
</file>

<file path=ppt/slides/_rels/slide1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8.xml"/></Relationships>
</file>

<file path=ppt/slides/_rels/slide114.xml.rels><?xml version="1.0" encoding="UTF-8" standalone="yes"?>
<Relationships xmlns="http://schemas.openxmlformats.org/package/2006/relationships"><Relationship Id="rId8" Type="http://schemas.microsoft.com/office/2011/relationships/webextension" Target="../webextensions/webextension3.xml"/><Relationship Id="rId3" Type="http://schemas.openxmlformats.org/officeDocument/2006/relationships/slide" Target="slide113.xml"/><Relationship Id="rId7" Type="http://schemas.openxmlformats.org/officeDocument/2006/relationships/image" Target="../media/image1490.png"/><Relationship Id="rId2" Type="http://schemas.openxmlformats.org/officeDocument/2006/relationships/image" Target="../media/image148.png"/><Relationship Id="rId1" Type="http://schemas.openxmlformats.org/officeDocument/2006/relationships/slideLayout" Target="../slideLayouts/slideLayout75.xml"/><Relationship Id="rId6" Type="http://schemas.openxmlformats.org/officeDocument/2006/relationships/slide" Target="slide116.xml"/><Relationship Id="rId5" Type="http://schemas.openxmlformats.org/officeDocument/2006/relationships/image" Target="../media/image149.png"/><Relationship Id="rId4" Type="http://schemas.openxmlformats.org/officeDocument/2006/relationships/image" Target="../media/image1480.png"/><Relationship Id="rId9" Type="http://schemas.openxmlformats.org/officeDocument/2006/relationships/image" Target="../media/image15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1.xml"/><Relationship Id="rId1" Type="http://schemas.openxmlformats.org/officeDocument/2006/relationships/tags" Target="../tags/tag93.xml"/><Relationship Id="rId4" Type="http://schemas.openxmlformats.org/officeDocument/2006/relationships/image" Target="../media/image57.png"/></Relationships>
</file>

<file path=ppt/slides/_rels/slide1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1.xml"/><Relationship Id="rId1" Type="http://schemas.openxmlformats.org/officeDocument/2006/relationships/slideLayout" Target="../slideLayouts/slideLayout7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120.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png"/><Relationship Id="rId21" Type="http://schemas.openxmlformats.org/officeDocument/2006/relationships/image" Target="../media/image171.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5" Type="http://schemas.openxmlformats.org/officeDocument/2006/relationships/image" Target="../media/image175.png"/><Relationship Id="rId2" Type="http://schemas.openxmlformats.org/officeDocument/2006/relationships/image" Target="../media/image152.png"/><Relationship Id="rId16" Type="http://schemas.openxmlformats.org/officeDocument/2006/relationships/image" Target="../media/image166.png"/><Relationship Id="rId20" Type="http://schemas.openxmlformats.org/officeDocument/2006/relationships/image" Target="../media/image170.png"/><Relationship Id="rId1" Type="http://schemas.openxmlformats.org/officeDocument/2006/relationships/slideLayout" Target="../slideLayouts/slideLayout78.xml"/><Relationship Id="rId6" Type="http://schemas.openxmlformats.org/officeDocument/2006/relationships/image" Target="../media/image156.png"/><Relationship Id="rId11" Type="http://schemas.openxmlformats.org/officeDocument/2006/relationships/image" Target="../media/image161.png"/><Relationship Id="rId24" Type="http://schemas.openxmlformats.org/officeDocument/2006/relationships/image" Target="../media/image174.png"/><Relationship Id="rId5" Type="http://schemas.openxmlformats.org/officeDocument/2006/relationships/image" Target="../media/image155.png"/><Relationship Id="rId15" Type="http://schemas.openxmlformats.org/officeDocument/2006/relationships/image" Target="../media/image165.png"/><Relationship Id="rId23" Type="http://schemas.openxmlformats.org/officeDocument/2006/relationships/image" Target="../media/image173.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 Id="rId22" Type="http://schemas.openxmlformats.org/officeDocument/2006/relationships/image" Target="../media/image17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2.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18" Type="http://schemas.openxmlformats.org/officeDocument/2006/relationships/image" Target="../media/image192.png"/><Relationship Id="rId26" Type="http://schemas.openxmlformats.org/officeDocument/2006/relationships/image" Target="../media/image200.png"/><Relationship Id="rId3" Type="http://schemas.openxmlformats.org/officeDocument/2006/relationships/image" Target="../media/image177.png"/><Relationship Id="rId21" Type="http://schemas.openxmlformats.org/officeDocument/2006/relationships/image" Target="../media/image195.pn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1.png"/><Relationship Id="rId25" Type="http://schemas.openxmlformats.org/officeDocument/2006/relationships/image" Target="../media/image199.png"/><Relationship Id="rId2" Type="http://schemas.openxmlformats.org/officeDocument/2006/relationships/image" Target="../media/image176.png"/><Relationship Id="rId16" Type="http://schemas.openxmlformats.org/officeDocument/2006/relationships/image" Target="../media/image190.png"/><Relationship Id="rId20" Type="http://schemas.openxmlformats.org/officeDocument/2006/relationships/image" Target="../media/image194.png"/><Relationship Id="rId1" Type="http://schemas.openxmlformats.org/officeDocument/2006/relationships/slideLayout" Target="../slideLayouts/slideLayout78.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198.png"/><Relationship Id="rId5" Type="http://schemas.openxmlformats.org/officeDocument/2006/relationships/image" Target="../media/image179.png"/><Relationship Id="rId15" Type="http://schemas.openxmlformats.org/officeDocument/2006/relationships/image" Target="../media/image189.png"/><Relationship Id="rId23" Type="http://schemas.openxmlformats.org/officeDocument/2006/relationships/image" Target="../media/image197.png"/><Relationship Id="rId28" Type="http://schemas.openxmlformats.org/officeDocument/2006/relationships/image" Target="../media/image202.png"/><Relationship Id="rId10" Type="http://schemas.openxmlformats.org/officeDocument/2006/relationships/image" Target="../media/image184.png"/><Relationship Id="rId19" Type="http://schemas.openxmlformats.org/officeDocument/2006/relationships/image" Target="../media/image193.pn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 Id="rId22" Type="http://schemas.openxmlformats.org/officeDocument/2006/relationships/image" Target="../media/image196.png"/><Relationship Id="rId27" Type="http://schemas.openxmlformats.org/officeDocument/2006/relationships/image" Target="../media/image201.png"/></Relationships>
</file>

<file path=ppt/slides/_rels/slide123.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21" Type="http://schemas.openxmlformats.org/officeDocument/2006/relationships/image" Target="../media/image222.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20" Type="http://schemas.openxmlformats.org/officeDocument/2006/relationships/image" Target="../media/image221.png"/><Relationship Id="rId1" Type="http://schemas.openxmlformats.org/officeDocument/2006/relationships/slideLayout" Target="../slideLayouts/slideLayout78.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23" Type="http://schemas.openxmlformats.org/officeDocument/2006/relationships/image" Target="../media/image224.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 Id="rId22" Type="http://schemas.openxmlformats.org/officeDocument/2006/relationships/image" Target="../media/image22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8.xml"/></Relationships>
</file>

<file path=ppt/slides/_rels/slide12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96.xml"/><Relationship Id="rId1" Type="http://schemas.openxmlformats.org/officeDocument/2006/relationships/slideLayout" Target="../slideLayouts/slideLayout78.xml"/></Relationships>
</file>

<file path=ppt/slides/_rels/slide12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97.xml"/><Relationship Id="rId1" Type="http://schemas.openxmlformats.org/officeDocument/2006/relationships/slideLayout" Target="../slideLayouts/slideLayout78.xml"/></Relationships>
</file>

<file path=ppt/slides/_rels/slide12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98.xml"/><Relationship Id="rId1" Type="http://schemas.openxmlformats.org/officeDocument/2006/relationships/slideLayout" Target="../slideLayouts/slideLayout7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13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0.xml"/><Relationship Id="rId1" Type="http://schemas.openxmlformats.org/officeDocument/2006/relationships/slideLayout" Target="../slideLayouts/slideLayout78.xml"/></Relationships>
</file>

<file path=ppt/slides/_rels/slide13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01.xml"/><Relationship Id="rId1" Type="http://schemas.openxmlformats.org/officeDocument/2006/relationships/slideLayout" Target="../slideLayouts/slideLayout78.xml"/><Relationship Id="rId4" Type="http://schemas.openxmlformats.org/officeDocument/2006/relationships/image" Target="../media/image230.png"/></Relationships>
</file>

<file path=ppt/slides/_rels/slide13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02.xml"/><Relationship Id="rId1" Type="http://schemas.openxmlformats.org/officeDocument/2006/relationships/slideLayout" Target="../slideLayouts/slideLayout78.xml"/></Relationships>
</file>

<file path=ppt/slides/_rels/slide13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3.xml"/><Relationship Id="rId1" Type="http://schemas.openxmlformats.org/officeDocument/2006/relationships/slideLayout" Target="../slideLayouts/slideLayout78.xml"/></Relationships>
</file>

<file path=ppt/slides/_rels/slide13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4.xml"/><Relationship Id="rId1" Type="http://schemas.openxmlformats.org/officeDocument/2006/relationships/slideLayout" Target="../slideLayouts/slideLayout78.xml"/></Relationships>
</file>

<file path=ppt/slides/_rels/slide13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05.xml"/><Relationship Id="rId1" Type="http://schemas.openxmlformats.org/officeDocument/2006/relationships/slideLayout" Target="../slideLayouts/slideLayout78.xml"/></Relationships>
</file>

<file path=ppt/slides/_rels/slide13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06.xml"/><Relationship Id="rId1" Type="http://schemas.openxmlformats.org/officeDocument/2006/relationships/slideLayout" Target="../slideLayouts/slideLayout78.xml"/></Relationships>
</file>

<file path=ppt/slides/_rels/slide13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07.xml"/><Relationship Id="rId1" Type="http://schemas.openxmlformats.org/officeDocument/2006/relationships/slideLayout" Target="../slideLayouts/slideLayout7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0.xml"/></Relationships>
</file>

<file path=ppt/slides/_rels/slide139.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140.xml"/><Relationship Id="rId5" Type="http://schemas.openxmlformats.org/officeDocument/2006/relationships/image" Target="../media/image88.svg"/><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95.xml"/><Relationship Id="rId1" Type="http://schemas.openxmlformats.org/officeDocument/2006/relationships/tags" Target="../tags/tag9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8.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78.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77.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13.xml"/><Relationship Id="rId1" Type="http://schemas.openxmlformats.org/officeDocument/2006/relationships/tags" Target="../tags/tag8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8.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78.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8.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78.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78.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78.xml"/><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3" Type="http://schemas.openxmlformats.org/officeDocument/2006/relationships/hyperlink" Target="https://management.azure.com/subscriptions/00000000-0000-0000-0000-00000000000/resourceGroups/OIAutoRest5123/providers/Microsoft.OperationalInsights/workspaces/aztest5048/purge?api-version=2020-08-01" TargetMode="External"/><Relationship Id="rId2" Type="http://schemas.openxmlformats.org/officeDocument/2006/relationships/notesSlide" Target="../notesSlides/notesSlide42.xml"/><Relationship Id="rId1" Type="http://schemas.openxmlformats.org/officeDocument/2006/relationships/slideLayout" Target="../slideLayouts/slideLayout78.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1.xml"/><Relationship Id="rId1" Type="http://schemas.openxmlformats.org/officeDocument/2006/relationships/tags" Target="../tags/tag89.xml"/><Relationship Id="rId4"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8.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7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0.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1.xml"/></Relationships>
</file>

<file path=ppt/slides/_rels/slide62.xml.rels><?xml version="1.0" encoding="UTF-8" standalone="yes"?>
<Relationships xmlns="http://schemas.openxmlformats.org/package/2006/relationships"><Relationship Id="rId8" Type="http://schemas.microsoft.com/office/2011/relationships/webextension" Target="../webextensions/webextension1.xml"/><Relationship Id="rId3" Type="http://schemas.openxmlformats.org/officeDocument/2006/relationships/slide" Target="slide64.xml"/><Relationship Id="rId7" Type="http://schemas.openxmlformats.org/officeDocument/2006/relationships/image" Target="../media/image1010.png"/><Relationship Id="rId2" Type="http://schemas.openxmlformats.org/officeDocument/2006/relationships/image" Target="../media/image100.png"/><Relationship Id="rId1" Type="http://schemas.openxmlformats.org/officeDocument/2006/relationships/slideLayout" Target="../slideLayouts/slideLayout75.xml"/><Relationship Id="rId6" Type="http://schemas.openxmlformats.org/officeDocument/2006/relationships/slide" Target="slide61.xml"/><Relationship Id="rId5" Type="http://schemas.openxmlformats.org/officeDocument/2006/relationships/image" Target="../media/image101.png"/><Relationship Id="rId4" Type="http://schemas.openxmlformats.org/officeDocument/2006/relationships/image" Target="../media/image1000.png"/><Relationship Id="rId9"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1.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0.xml"/><Relationship Id="rId1" Type="http://schemas.openxmlformats.org/officeDocument/2006/relationships/slideLayout" Target="../slideLayouts/slideLayout78.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8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8.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8.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78.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78.xml"/><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2.xml"/></Relationships>
</file>

<file path=ppt/slides/_rels/slide82.xml.rels><?xml version="1.0" encoding="UTF-8" standalone="yes"?>
<Relationships xmlns="http://schemas.openxmlformats.org/package/2006/relationships"><Relationship Id="rId8" Type="http://schemas.microsoft.com/office/2011/relationships/webextension" Target="../webextensions/webextension2.xml"/><Relationship Id="rId3" Type="http://schemas.openxmlformats.org/officeDocument/2006/relationships/slide" Target="slide84.xml"/><Relationship Id="rId7" Type="http://schemas.openxmlformats.org/officeDocument/2006/relationships/image" Target="../media/image1100.png"/><Relationship Id="rId2" Type="http://schemas.openxmlformats.org/officeDocument/2006/relationships/image" Target="../media/image109.png"/><Relationship Id="rId1" Type="http://schemas.openxmlformats.org/officeDocument/2006/relationships/slideLayout" Target="../slideLayouts/slideLayout75.xml"/><Relationship Id="rId6" Type="http://schemas.openxmlformats.org/officeDocument/2006/relationships/slide" Target="slide81.xml"/><Relationship Id="rId5" Type="http://schemas.openxmlformats.org/officeDocument/2006/relationships/image" Target="../media/image110.png"/><Relationship Id="rId4" Type="http://schemas.openxmlformats.org/officeDocument/2006/relationships/image" Target="../media/image1090.png"/><Relationship Id="rId9" Type="http://schemas.openxmlformats.org/officeDocument/2006/relationships/image" Target="../media/image11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7.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137.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137.xml"/><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137.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137.xml"/></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1.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37.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137.xml"/></Relationships>
</file>

<file path=ppt/slides/_rels/slide92.xml.rels><?xml version="1.0" encoding="UTF-8" standalone="yes"?>
<Relationships xmlns="http://schemas.openxmlformats.org/package/2006/relationships"><Relationship Id="rId3" Type="http://schemas.openxmlformats.org/officeDocument/2006/relationships/hyperlink" Target="https://docs.microsoft.com/en-us/security/compass/incident-response-playbook-phishing" TargetMode="External"/><Relationship Id="rId2" Type="http://schemas.openxmlformats.org/officeDocument/2006/relationships/notesSlide" Target="../notesSlides/notesSlide73.xml"/><Relationship Id="rId1" Type="http://schemas.openxmlformats.org/officeDocument/2006/relationships/slideLayout" Target="../slideLayouts/slideLayout137.xml"/><Relationship Id="rId5" Type="http://schemas.openxmlformats.org/officeDocument/2006/relationships/hyperlink" Target="https://docs.microsoft.com/en-us/security/compass/incident-response-playbook-app-consent" TargetMode="External"/><Relationship Id="rId4" Type="http://schemas.openxmlformats.org/officeDocument/2006/relationships/hyperlink" Target="https://docs.microsoft.com/en-us/security/compass/incident-response-playbook-password-spray"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8.xml"/></Relationships>
</file>

<file path=ppt/slides/_rels/slide95.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 Type="http://schemas.openxmlformats.org/officeDocument/2006/relationships/image" Target="../media/image120.png"/><Relationship Id="rId16" Type="http://schemas.openxmlformats.org/officeDocument/2006/relationships/image" Target="../media/image134.jpg"/><Relationship Id="rId1" Type="http://schemas.openxmlformats.org/officeDocument/2006/relationships/slideLayout" Target="../slideLayouts/slideLayout78.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jp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jpg"/></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78.xml"/></Relationships>
</file>

<file path=ppt/slides/_rels/slide9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8.xml"/></Relationships>
</file>

<file path=ppt/slides/_rels/slide9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8.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6.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1317546"/>
            <a:ext cx="4167887" cy="2215991"/>
          </a:xfrm>
        </p:spPr>
        <p:txBody>
          <a:bodyPr/>
          <a:lstStyle/>
          <a:p>
            <a:r>
              <a:rPr lang="en-US" dirty="0"/>
              <a:t>Microsoft Defender for Cloud + Azure Sentinel - Better Together!</a:t>
            </a:r>
            <a:endParaRPr lang="en-US" sz="2000" dirty="0"/>
          </a:p>
        </p:txBody>
      </p:sp>
      <p:sp>
        <p:nvSpPr>
          <p:cNvPr id="2" name="Text Placeholder 1">
            <a:extLst>
              <a:ext uri="{FF2B5EF4-FFF2-40B4-BE49-F238E27FC236}">
                <a16:creationId xmlns:a16="http://schemas.microsoft.com/office/drawing/2014/main" id="{6ABE206C-2CFB-49CC-8547-A1CFAC563A8F}"/>
              </a:ext>
            </a:extLst>
          </p:cNvPr>
          <p:cNvSpPr>
            <a:spLocks noGrp="1"/>
          </p:cNvSpPr>
          <p:nvPr>
            <p:ph type="body" sz="quarter" idx="12"/>
          </p:nvPr>
        </p:nvSpPr>
        <p:spPr/>
        <p:txBody>
          <a:bodyPr/>
          <a:lstStyle/>
          <a:p>
            <a:r>
              <a:rPr lang="en-US" dirty="0"/>
              <a:t>Day 2</a:t>
            </a:r>
          </a:p>
        </p:txBody>
      </p:sp>
    </p:spTree>
    <p:custDataLst>
      <p:tags r:id="rId1"/>
    </p:custDataLst>
    <p:extLst>
      <p:ext uri="{BB962C8B-B14F-4D97-AF65-F5344CB8AC3E}">
        <p14:creationId xmlns:p14="http://schemas.microsoft.com/office/powerpoint/2010/main" val="17346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86390" y="143437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969956" y="1434370"/>
            <a:ext cx="1634954" cy="4773591"/>
          </a:xfrm>
          <a:prstGeom prst="rect">
            <a:avLst/>
          </a:prstGeom>
          <a:ln>
            <a:solidFill>
              <a:schemeClr val="accent1"/>
            </a:solidFill>
          </a:ln>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7072443" y="3398086"/>
            <a:ext cx="2276475" cy="2809875"/>
          </a:xfrm>
          <a:prstGeom prst="rect">
            <a:avLst/>
          </a:prstGeom>
          <a:ln>
            <a:solidFill>
              <a:schemeClr val="accent1"/>
            </a:solidFill>
          </a:ln>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D5CD0-8F5B-454D-9F3F-C3ED3663540F}"/>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B5855C0-E64A-4C26-9314-D53E120581E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566" y="3071134"/>
            <a:ext cx="8446168" cy="2995052"/>
          </a:xfrm>
          <a:prstGeom prst="rect">
            <a:avLst/>
          </a:prstGeom>
          <a:ln>
            <a:solidFill>
              <a:schemeClr val="accent1"/>
            </a:solidFill>
          </a:ln>
        </p:spPr>
      </p:pic>
    </p:spTree>
    <p:extLst>
      <p:ext uri="{BB962C8B-B14F-4D97-AF65-F5344CB8AC3E}">
        <p14:creationId xmlns:p14="http://schemas.microsoft.com/office/powerpoint/2010/main" val="80958750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52360230-06EE-4E74-A48C-5B559B5AF961}"/>
                  </a:ext>
                </a:extLst>
              </p:cNvPr>
              <p:cNvGraphicFramePr>
                <a:graphicFrameLocks noChangeAspect="1"/>
              </p:cNvGraphicFramePr>
              <p:nvPr>
                <p:extLst>
                  <p:ext uri="{D42A27DB-BD31-4B8C-83A1-F6EECF244321}">
                    <p14:modId xmlns:p14="http://schemas.microsoft.com/office/powerpoint/2010/main" val="3251712482"/>
                  </p:ext>
                </p:extLst>
              </p:nvPr>
            </p:nvGraphicFramePr>
            <p:xfrm>
              <a:off x="584200" y="3063662"/>
              <a:ext cx="2571858" cy="1446670"/>
            </p:xfrm>
            <a:graphic>
              <a:graphicData uri="http://schemas.microsoft.com/office/powerpoint/2016/slidezoom">
                <pslz:sldZm>
                  <pslz:sldZmObj sldId="2076138382" cId="3410642490">
                    <pslz:zmPr id="{79D97AF1-898C-4AF9-8FDA-D8150F4AF760}" returnToParent="0" transitionDur="1000">
                      <p166:blipFill xmlns:p166="http://schemas.microsoft.com/office/powerpoint/2016/6/main">
                        <a:blip r:embed="rId2"/>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0" name="Slide Zoom 9">
                <a:hlinkClick r:id="rId3" action="ppaction://hlinksldjump"/>
                <a:extLst>
                  <a:ext uri="{FF2B5EF4-FFF2-40B4-BE49-F238E27FC236}">
                    <a16:creationId xmlns:a16="http://schemas.microsoft.com/office/drawing/2014/main" id="{52360230-06EE-4E74-A48C-5B559B5AF961}"/>
                  </a:ext>
                </a:extLst>
              </p:cNvPr>
              <p:cNvPicPr>
                <a:picLocks noGrp="1" noRot="1" noChangeAspect="1" noMove="1" noResize="1" noEditPoints="1" noAdjustHandles="1" noChangeArrowheads="1" noChangeShapeType="1"/>
              </p:cNvPicPr>
              <p:nvPr/>
            </p:nvPicPr>
            <p:blipFill>
              <a:blip r:embed="rId4"/>
              <a:stretch>
                <a:fillRect/>
              </a:stretch>
            </p:blipFill>
            <p:spPr>
              <a:xfrm>
                <a:off x="584200"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9814809-BAA7-402E-8519-328DEA7F2812}"/>
                  </a:ext>
                </a:extLst>
              </p:cNvPr>
              <p:cNvGraphicFramePr>
                <a:graphicFrameLocks noChangeAspect="1"/>
              </p:cNvGraphicFramePr>
              <p:nvPr>
                <p:extLst>
                  <p:ext uri="{D42A27DB-BD31-4B8C-83A1-F6EECF244321}">
                    <p14:modId xmlns:p14="http://schemas.microsoft.com/office/powerpoint/2010/main" val="788504973"/>
                  </p:ext>
                </p:extLst>
              </p:nvPr>
            </p:nvGraphicFramePr>
            <p:xfrm>
              <a:off x="3329646" y="3063662"/>
              <a:ext cx="2571857" cy="1446670"/>
            </p:xfrm>
            <a:graphic>
              <a:graphicData uri="http://schemas.microsoft.com/office/powerpoint/2016/slidezoom">
                <pslz:sldZm>
                  <pslz:sldZmObj sldId="1370" cId="259600756">
                    <pslz:zmPr id="{21DDB0AE-0778-48E2-85BB-2A594ED56D7B}" returnToParent="0" transitionDur="1000">
                      <p166:blipFill xmlns:p166="http://schemas.microsoft.com/office/powerpoint/2016/6/main">
                        <a:blip r:embed="rId5"/>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79814809-BAA7-402E-8519-328DEA7F2812}"/>
                  </a:ext>
                </a:extLst>
              </p:cNvPr>
              <p:cNvPicPr>
                <a:picLocks noGrp="1" noRot="1" noChangeAspect="1" noMove="1" noResize="1" noEditPoints="1" noAdjustHandles="1" noChangeArrowheads="1" noChangeShapeType="1"/>
              </p:cNvPicPr>
              <p:nvPr/>
            </p:nvPicPr>
            <p:blipFill>
              <a:blip r:embed="rId7"/>
              <a:stretch>
                <a:fillRect/>
              </a:stretch>
            </p:blipFill>
            <p:spPr>
              <a:xfrm>
                <a:off x="3329646" y="3063662"/>
                <a:ext cx="2571857" cy="1446670"/>
              </a:xfrm>
              <a:prstGeom prst="rect">
                <a:avLst/>
              </a:prstGeom>
              <a:ln w="3175">
                <a:solidFill>
                  <a:prstClr val="ltGray"/>
                </a:solidFill>
              </a:ln>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10 minutes</a:t>
            </a:r>
            <a:r>
              <a:rPr lang="en-US" sz="2000" dirty="0"/>
              <a:t>.</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xmlns="">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spTree>
    <p:extLst>
      <p:ext uri="{BB962C8B-B14F-4D97-AF65-F5344CB8AC3E}">
        <p14:creationId xmlns:p14="http://schemas.microsoft.com/office/powerpoint/2010/main" val="71845553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Activity: Estimating Costs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Hands-on: Log Analytics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360612008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8263" y="2335332"/>
            <a:ext cx="4167887" cy="2187337"/>
          </a:xfrm>
        </p:spPr>
        <p:txBody>
          <a:bodyPr/>
          <a:lstStyle/>
          <a:p>
            <a:r>
              <a:rPr lang="en-US" dirty="0"/>
              <a:t>Microsoft Defender for Cloud + Azure Sentinel -Better together!</a:t>
            </a:r>
          </a:p>
        </p:txBody>
      </p:sp>
      <p:pic>
        <p:nvPicPr>
          <p:cNvPr id="5" name="Picture Placeholder 9" descr="A picture containing icon&#10;&#10;Description automatically generated">
            <a:extLst>
              <a:ext uri="{FF2B5EF4-FFF2-40B4-BE49-F238E27FC236}">
                <a16:creationId xmlns:a16="http://schemas.microsoft.com/office/drawing/2014/main" id="{CED037E5-77C5-449C-B923-E62B74C0B57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Microsoft Defender for Cloud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Integration of Threat Intelligence Data</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Intelligent Security Graph</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Threat Intelligence Center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26" name="Picture 2" descr="This figure gives examples of the types of intelligence that Microsoft gets about phishing,  malware,  and other attacks from analyzing things like device sign-ins,  user sign-ins,  and system updates.">
            <a:extLst>
              <a:ext uri="{FF2B5EF4-FFF2-40B4-BE49-F238E27FC236}">
                <a16:creationId xmlns:a16="http://schemas.microsoft.com/office/drawing/2014/main" id="{A7BB378E-0A13-4A1B-AA47-3B8D732B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64" y="2484773"/>
            <a:ext cx="5853342" cy="30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929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Intelligent Security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Intelligent Security Graph is foundational for embedding security protection in Office 365, Azure, Windows, and other products.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will gather signals from the entire ecosystem of Microsoft and industry-leading commercial and consumer services, security monitoring and operations services and products, Windows devices, Azure, and Office Security and Compliance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enriches those signals with threat, customer, industry, and operational context. Signals in the graph generate insights and context that are infused into Office 365, Azure, Windows, and other products and services.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security analysts in the Cyber Defense Operations Center (CDOC)—a facility that unites security response experts from across the company to protect, detect, and respond to threats—use the Intelligent Security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Faster detection is essential. The Intelligent Security Graph enables faster, more comprehensive threat discovery and response.</a:t>
            </a:r>
          </a:p>
        </p:txBody>
      </p:sp>
    </p:spTree>
    <p:extLst>
      <p:ext uri="{BB962C8B-B14F-4D97-AF65-F5344CB8AC3E}">
        <p14:creationId xmlns:p14="http://schemas.microsoft.com/office/powerpoint/2010/main" val="199209811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Threat Intelligence Center (MSTIC)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Threat Intelligence Center (MSTIC) team—one of the main producers of threat intelligence at Microsoft—collects the threat intelligence that’s infused into products and services. MSTIC aggregates data from sources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First-party threat intelligence feeds (honeypots, malicious IP addresses, botnets, malware detonation feeds)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Third-party sources (threat intelligence feeds, reference/lookup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Analysts/human-based observation and intelligence collection</a:t>
            </a:r>
          </a:p>
        </p:txBody>
      </p:sp>
    </p:spTree>
    <p:extLst>
      <p:ext uri="{BB962C8B-B14F-4D97-AF65-F5344CB8AC3E}">
        <p14:creationId xmlns:p14="http://schemas.microsoft.com/office/powerpoint/2010/main" val="32704619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504549"/>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You can use Azure Data Explorer to collect, store, and analyze diverse data to improve products, enhance customer experiences, monitor devices, and boost operations.</a:t>
            </a:r>
          </a:p>
          <a:p>
            <a:pPr>
              <a:lnSpc>
                <a:spcPct val="100000"/>
              </a:lnSpc>
              <a:spcAft>
                <a:spcPts val="1000"/>
              </a:spcAft>
            </a:pPr>
            <a:endParaRPr lang="en-US" sz="1800" dirty="0"/>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9" y="4873007"/>
            <a:ext cx="3048001"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97" name="Text Placeholder 96">
            <a:extLst>
              <a:ext uri="{FF2B5EF4-FFF2-40B4-BE49-F238E27FC236}">
                <a16:creationId xmlns:a16="http://schemas.microsoft.com/office/drawing/2014/main" id="{9785A6C0-58CE-4021-B4DA-6408E464945D}"/>
              </a:ext>
            </a:extLst>
          </p:cNvPr>
          <p:cNvSpPr>
            <a:spLocks noGrp="1"/>
          </p:cNvSpPr>
          <p:nvPr>
            <p:ph type="body" sz="quarter" idx="10"/>
          </p:nvPr>
        </p:nvSpPr>
        <p:spPr/>
        <p:txBody>
          <a:bodyPr/>
          <a:lstStyle/>
          <a:p>
            <a:endParaRPr lang="en-US"/>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5" name="Text Placeholder 4">
            <a:extLst>
              <a:ext uri="{FF2B5EF4-FFF2-40B4-BE49-F238E27FC236}">
                <a16:creationId xmlns:a16="http://schemas.microsoft.com/office/drawing/2014/main" id="{28427448-88CE-4A23-9E0A-0ABD5E43A39B}"/>
              </a:ext>
            </a:extLst>
          </p:cNvPr>
          <p:cNvSpPr>
            <a:spLocks noGrp="1"/>
          </p:cNvSpPr>
          <p:nvPr>
            <p:ph type="body" sz="quarter" idx="10"/>
          </p:nvPr>
        </p:nvSpPr>
        <p:spPr/>
        <p:txBody>
          <a:bodyPr/>
          <a:lstStyle/>
          <a:p>
            <a:endParaRPr lang="en-US"/>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97" name="Text Placeholder 96">
            <a:extLst>
              <a:ext uri="{FF2B5EF4-FFF2-40B4-BE49-F238E27FC236}">
                <a16:creationId xmlns:a16="http://schemas.microsoft.com/office/drawing/2014/main" id="{27AF0244-A4E6-4C0B-AC6B-9200C629276F}"/>
              </a:ext>
            </a:extLst>
          </p:cNvPr>
          <p:cNvSpPr>
            <a:spLocks noGrp="1"/>
          </p:cNvSpPr>
          <p:nvPr>
            <p:ph type="body" sz="quarter" idx="10"/>
          </p:nvPr>
        </p:nvSpPr>
        <p:spPr/>
        <p:txBody>
          <a:bodyPr/>
          <a:lstStyle/>
          <a:p>
            <a:endParaRPr lang="en-US"/>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61" name="Text Placeholder 60">
            <a:extLst>
              <a:ext uri="{FF2B5EF4-FFF2-40B4-BE49-F238E27FC236}">
                <a16:creationId xmlns:a16="http://schemas.microsoft.com/office/drawing/2014/main" id="{2B92731D-9C30-44DE-A541-D5FDAE455A59}"/>
              </a:ext>
            </a:extLst>
          </p:cNvPr>
          <p:cNvSpPr>
            <a:spLocks noGrp="1"/>
          </p:cNvSpPr>
          <p:nvPr>
            <p:ph type="body" sz="quarter" idx="10"/>
          </p:nvPr>
        </p:nvSpPr>
        <p:spPr/>
        <p:txBody>
          <a:bodyPr/>
          <a:lstStyle/>
          <a:p>
            <a:endParaRPr lang="en-US"/>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 provides the Hunting blade to execute common queries and see the differential between the current execution value and the last execution value.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Can be very helpful in determining if you have an active attack occurring.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&amp; Joins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privacy-based data) or with sliding window 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union</a:t>
            </a:r>
            <a:r>
              <a:rPr lang="en-US" sz="1800" dirty="0">
                <a:ln w="3175">
                  <a:noFill/>
                </a:ln>
                <a:cs typeface="Segoe UI Semibold"/>
              </a:rPr>
              <a:t> </a:t>
            </a:r>
            <a:r>
              <a:rPr lang="en-US" sz="1800" b="1" dirty="0" err="1">
                <a:ln w="3175">
                  <a:noFill/>
                </a:ln>
                <a:cs typeface="Segoe UI Semibold"/>
              </a:rPr>
              <a:t>isfuzzy</a:t>
            </a:r>
            <a:r>
              <a:rPr lang="en-US" sz="1800" dirty="0">
                <a:ln w="3175">
                  <a:noFill/>
                </a:ln>
                <a:cs typeface="Segoe UI Semibold"/>
              </a:rPr>
              <a:t> command is used to prevent a query from failing, even in the case of a failure in a specific section of the query – since it is run on each query separately.</a:t>
            </a: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762" y="1434370"/>
            <a:ext cx="5676148" cy="28352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178580"/>
          </a:xfrm>
        </p:spPr>
        <p:txBody>
          <a:bodyPr/>
          <a:lstStyle/>
          <a:p>
            <a:pPr>
              <a:lnSpc>
                <a:spcPct val="100000"/>
              </a:lnSpc>
              <a:spcBef>
                <a:spcPts val="0"/>
              </a:spcBef>
            </a:pPr>
            <a:r>
              <a:rPr lang="en-US" sz="1800" dirty="0"/>
              <a:t>Log Analytics dedicated clusters are available for </a:t>
            </a:r>
          </a:p>
          <a:p>
            <a:pPr>
              <a:lnSpc>
                <a:spcPct val="100000"/>
              </a:lnSpc>
              <a:spcBef>
                <a:spcPts val="0"/>
              </a:spcBef>
            </a:pPr>
            <a:r>
              <a:rPr lang="en-US" sz="1800" dirty="0"/>
              <a:t>production deployment (registration is required </a:t>
            </a:r>
          </a:p>
          <a:p>
            <a:pPr>
              <a:lnSpc>
                <a:spcPct val="100000"/>
              </a:lnSpc>
              <a:spcBef>
                <a:spcPts val="0"/>
              </a:spcBef>
            </a:pPr>
            <a:r>
              <a:rPr lang="en-US" sz="1800" dirty="0"/>
              <a:t>to ensure capacity), supporting high scale and </a:t>
            </a:r>
          </a:p>
          <a:p>
            <a:pPr>
              <a:lnSpc>
                <a:spcPct val="100000"/>
              </a:lnSpc>
              <a:spcBef>
                <a:spcPts val="0"/>
              </a:spcBef>
            </a:pPr>
            <a:r>
              <a:rPr lang="en-US" sz="1800" dirty="0"/>
              <a:t>advanced scenarios such as data encryption at rest </a:t>
            </a:r>
          </a:p>
          <a:p>
            <a:pPr>
              <a:lnSpc>
                <a:spcPct val="100000"/>
              </a:lnSpc>
              <a:spcBef>
                <a:spcPts val="0"/>
              </a:spcBef>
              <a:spcAft>
                <a:spcPts val="2400"/>
              </a:spcAft>
            </a:pPr>
            <a:r>
              <a:rPr lang="en-US" sz="1800" dirty="0"/>
              <a:t>with Customer-Managed Keys (CMK) and Lockbox. </a:t>
            </a:r>
          </a:p>
          <a:p>
            <a:pPr>
              <a:lnSpc>
                <a:spcPct val="100000"/>
              </a:lnSpc>
              <a:spcBef>
                <a:spcPts val="0"/>
              </a:spcBef>
            </a:pPr>
            <a:r>
              <a:rPr lang="en-US" sz="1800" dirty="0"/>
              <a:t>These dedicated clusters are collections of </a:t>
            </a:r>
          </a:p>
          <a:p>
            <a:pPr>
              <a:lnSpc>
                <a:spcPct val="100000"/>
              </a:lnSpc>
              <a:spcBef>
                <a:spcPts val="0"/>
              </a:spcBef>
            </a:pPr>
            <a:r>
              <a:rPr lang="en-US" sz="1800" dirty="0"/>
              <a:t>workspaces rolled into a single managed cluster, </a:t>
            </a:r>
          </a:p>
          <a:p>
            <a:pPr>
              <a:lnSpc>
                <a:spcPct val="100000"/>
              </a:lnSpc>
              <a:spcBef>
                <a:spcPts val="0"/>
              </a:spcBef>
            </a:pPr>
            <a:r>
              <a:rPr lang="en-US" sz="1800" dirty="0"/>
              <a:t>which can be used to better handle large </a:t>
            </a:r>
          </a:p>
          <a:p>
            <a:pPr>
              <a:lnSpc>
                <a:spcPct val="100000"/>
              </a:lnSpc>
              <a:spcBef>
                <a:spcPts val="0"/>
              </a:spcBef>
              <a:spcAft>
                <a:spcPts val="2400"/>
              </a:spcAft>
            </a:pPr>
            <a:r>
              <a:rPr lang="en-US" sz="1800" dirty="0"/>
              <a:t>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spTree>
    <p:extLst>
      <p:ext uri="{BB962C8B-B14F-4D97-AF65-F5344CB8AC3E}">
        <p14:creationId xmlns:p14="http://schemas.microsoft.com/office/powerpoint/2010/main" val="348711149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This query uses an external lookup with IP Address of compromise along with a union of various tables where the columns are mapped to a normalized schema and then joined with the Indicator value.</a:t>
            </a:r>
          </a:p>
        </p:txBody>
      </p:sp>
      <p:pic>
        <p:nvPicPr>
          <p:cNvPr id="8" name="Picture 7">
            <a:extLst>
              <a:ext uri="{FF2B5EF4-FFF2-40B4-BE49-F238E27FC236}">
                <a16:creationId xmlns:a16="http://schemas.microsoft.com/office/drawing/2014/main" id="{E05CC391-741A-4B9C-8927-8F3809F7231A}"/>
              </a:ext>
            </a:extLst>
          </p:cNvPr>
          <p:cNvPicPr>
            <a:picLocks noChangeAspect="1"/>
          </p:cNvPicPr>
          <p:nvPr/>
        </p:nvPicPr>
        <p:blipFill>
          <a:blip r:embed="rId3"/>
          <a:stretch>
            <a:fillRect/>
          </a:stretch>
        </p:blipFill>
        <p:spPr>
          <a:xfrm>
            <a:off x="1317603" y="2204854"/>
            <a:ext cx="9556794" cy="3804211"/>
          </a:xfrm>
          <a:prstGeom prst="rect">
            <a:avLst/>
          </a:prstGeom>
        </p:spPr>
      </p:pic>
    </p:spTree>
    <p:extLst>
      <p:ext uri="{BB962C8B-B14F-4D97-AF65-F5344CB8AC3E}">
        <p14:creationId xmlns:p14="http://schemas.microsoft.com/office/powerpoint/2010/main" val="325191278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Joins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How do you get data in two different </a:t>
            </a:r>
            <a:br>
              <a:rPr lang="en-US" sz="1800" dirty="0">
                <a:ln w="3175">
                  <a:noFill/>
                </a:ln>
                <a:cs typeface="Segoe UI Semibold"/>
              </a:rPr>
            </a:br>
            <a:r>
              <a:rPr lang="en-US" sz="1800" dirty="0">
                <a:ln w="3175">
                  <a:noFill/>
                </a:ln>
                <a:cs typeface="Segoe UI Semibold"/>
              </a:rPr>
              <a:t>timespans?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"where" clause serves to implement the </a:t>
            </a:r>
            <a:br>
              <a:rPr lang="en-US" sz="1800" dirty="0">
                <a:ln w="3175">
                  <a:noFill/>
                </a:ln>
                <a:cs typeface="Segoe UI Semibold"/>
              </a:rPr>
            </a:br>
            <a:r>
              <a:rPr lang="en-US" sz="1800" dirty="0">
                <a:ln w="3175">
                  <a:noFill/>
                </a:ln>
                <a:cs typeface="Segoe UI Semibold"/>
              </a:rPr>
              <a:t>time framing correctly</a:t>
            </a:r>
          </a:p>
          <a:p>
            <a:pPr lvl="0" defTabSz="797968">
              <a:spcBef>
                <a:spcPct val="0"/>
              </a:spcBef>
              <a:spcAft>
                <a:spcPts val="800"/>
              </a:spcAft>
              <a:defRPr/>
            </a:pPr>
            <a:r>
              <a:rPr lang="en-US" sz="1800" dirty="0">
                <a:ln w="3175">
                  <a:noFill/>
                </a:ln>
                <a:cs typeface="Segoe UI Semibold"/>
              </a:rPr>
              <a:t>The purple condition ensures that no more </a:t>
            </a:r>
            <a:br>
              <a:rPr lang="en-US" sz="1800" dirty="0">
                <a:ln w="3175">
                  <a:noFill/>
                </a:ln>
                <a:cs typeface="Segoe UI Semibold"/>
              </a:rPr>
            </a:br>
            <a:r>
              <a:rPr lang="en-US" sz="1800" dirty="0">
                <a:ln w="3175">
                  <a:noFill/>
                </a:ln>
                <a:cs typeface="Segoe UI Semibold"/>
              </a:rPr>
              <a:t>than lookback time separated the two events, </a:t>
            </a:r>
            <a:br>
              <a:rPr lang="en-US" sz="1800" dirty="0">
                <a:ln w="3175">
                  <a:noFill/>
                </a:ln>
                <a:cs typeface="Segoe UI Semibold"/>
              </a:rPr>
            </a:br>
            <a:r>
              <a:rPr lang="en-US" sz="1800" dirty="0">
                <a:ln w="3175">
                  <a:noFill/>
                </a:ln>
                <a:cs typeface="Segoe UI Semibold"/>
              </a:rPr>
              <a:t>compensating for the fact that we query the </a:t>
            </a:r>
            <a:br>
              <a:rPr lang="en-US" sz="1800" dirty="0">
                <a:ln w="3175">
                  <a:noFill/>
                </a:ln>
                <a:cs typeface="Segoe UI Semibold"/>
              </a:rPr>
            </a:br>
            <a:r>
              <a:rPr lang="en-US" sz="1800" dirty="0">
                <a:ln w="3175">
                  <a:noFill/>
                </a:ln>
                <a:cs typeface="Segoe UI Semibold"/>
              </a:rPr>
              <a:t>reference event for slightly more than 24 hours.</a:t>
            </a:r>
          </a:p>
          <a:p>
            <a:pPr lvl="0" defTabSz="797968">
              <a:spcBef>
                <a:spcPct val="0"/>
              </a:spcBef>
              <a:spcAft>
                <a:spcPts val="800"/>
              </a:spcAft>
              <a:defRPr/>
            </a:pPr>
            <a:r>
              <a:rPr lang="en-US" sz="1800" dirty="0">
                <a:ln w="3175">
                  <a:noFill/>
                </a:ln>
                <a:cs typeface="Segoe UI Semibold"/>
              </a:rPr>
              <a:t>The blue condition ensures that user deletion </a:t>
            </a:r>
            <a:br>
              <a:rPr lang="en-US" sz="1800" dirty="0">
                <a:ln w="3175">
                  <a:noFill/>
                </a:ln>
                <a:cs typeface="Segoe UI Semibold"/>
              </a:rPr>
            </a:br>
            <a:r>
              <a:rPr lang="en-US" sz="1800" dirty="0">
                <a:ln w="3175">
                  <a:noFill/>
                </a:ln>
                <a:cs typeface="Segoe UI Semibold"/>
              </a:rPr>
              <a:t>happened after the user addition.</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9BFC1992-AB73-4CA8-BC4A-DCC1EAE5B4A2}"/>
              </a:ext>
            </a:extLst>
          </p:cNvPr>
          <p:cNvPicPr>
            <a:picLocks noChangeAspect="1"/>
          </p:cNvPicPr>
          <p:nvPr/>
        </p:nvPicPr>
        <p:blipFill>
          <a:blip r:embed="rId3"/>
          <a:stretch>
            <a:fillRect/>
          </a:stretch>
        </p:blipFill>
        <p:spPr>
          <a:xfrm>
            <a:off x="6141730" y="1434370"/>
            <a:ext cx="4697720" cy="3189371"/>
          </a:xfrm>
          <a:prstGeom prst="rect">
            <a:avLst/>
          </a:prstGeom>
        </p:spPr>
      </p:pic>
      <p:pic>
        <p:nvPicPr>
          <p:cNvPr id="6" name="Picture 5">
            <a:extLst>
              <a:ext uri="{FF2B5EF4-FFF2-40B4-BE49-F238E27FC236}">
                <a16:creationId xmlns:a16="http://schemas.microsoft.com/office/drawing/2014/main" id="{35637DBC-8A22-4D9C-AA0C-A2CAFDB52B25}"/>
              </a:ext>
            </a:extLst>
          </p:cNvPr>
          <p:cNvPicPr>
            <a:picLocks noChangeAspect="1"/>
          </p:cNvPicPr>
          <p:nvPr/>
        </p:nvPicPr>
        <p:blipFill>
          <a:blip r:embed="rId4"/>
          <a:stretch>
            <a:fillRect/>
          </a:stretch>
        </p:blipFill>
        <p:spPr>
          <a:xfrm>
            <a:off x="1352550" y="4975226"/>
            <a:ext cx="9486900" cy="1671202"/>
          </a:xfrm>
          <a:prstGeom prst="rect">
            <a:avLst/>
          </a:prstGeom>
        </p:spPr>
      </p:pic>
    </p:spTree>
    <p:extLst>
      <p:ext uri="{BB962C8B-B14F-4D97-AF65-F5344CB8AC3E}">
        <p14:creationId xmlns:p14="http://schemas.microsoft.com/office/powerpoint/2010/main" val="245804157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7709250" cy="2308324"/>
          </a:xfrm>
        </p:spPr>
        <p:txBody>
          <a:bodyPr/>
          <a:lstStyle/>
          <a:p>
            <a:pPr marL="342900" lvl="0" indent="-342900" defTabSz="797968">
              <a:spcBef>
                <a:spcPct val="0"/>
              </a:spcBef>
              <a:spcAft>
                <a:spcPts val="1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1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1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 name="Content Placeholder 9">
            <a:extLst>
              <a:ext uri="{FF2B5EF4-FFF2-40B4-BE49-F238E27FC236}">
                <a16:creationId xmlns:a16="http://schemas.microsoft.com/office/drawing/2014/main" id="{55718FE0-1160-41FE-BAA9-DB0735383FE0}"/>
              </a:ext>
            </a:extLst>
          </p:cNvPr>
          <p:cNvPicPr>
            <a:picLocks noGrp="1" noChangeAspect="1"/>
          </p:cNvPicPr>
          <p:nvPr>
            <p:ph sz="quarter" idx="4294967295"/>
          </p:nvPr>
        </p:nvPicPr>
        <p:blipFill>
          <a:blip r:embed="rId3"/>
          <a:stretch>
            <a:fillRect/>
          </a:stretch>
        </p:blipFill>
        <p:spPr>
          <a:xfrm>
            <a:off x="8626475" y="1434370"/>
            <a:ext cx="2879725" cy="4873625"/>
          </a:xfrm>
          <a:prstGeom prst="rect">
            <a:avLst/>
          </a:prstGeom>
          <a:ln>
            <a:solidFill>
              <a:schemeClr val="accent1"/>
            </a:solidFill>
          </a:ln>
        </p:spPr>
      </p:pic>
    </p:spTree>
    <p:extLst>
      <p:ext uri="{BB962C8B-B14F-4D97-AF65-F5344CB8AC3E}">
        <p14:creationId xmlns:p14="http://schemas.microsoft.com/office/powerpoint/2010/main" val="135769798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8054690" cy="5113750"/>
          </a:xfrm>
        </p:spPr>
        <p:txBody>
          <a:bodyPr/>
          <a:lstStyle/>
          <a:p>
            <a:pPr marL="0" lvl="0" indent="0" defTabSz="797968">
              <a:spcBef>
                <a:spcPct val="0"/>
              </a:spcBef>
              <a:spcAft>
                <a:spcPts val="2400"/>
              </a:spcAft>
              <a:buNone/>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password-less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10" name="Content Placeholder 9">
            <a:extLst>
              <a:ext uri="{FF2B5EF4-FFF2-40B4-BE49-F238E27FC236}">
                <a16:creationId xmlns:a16="http://schemas.microsoft.com/office/drawing/2014/main" id="{1A19D9CA-4452-4E8B-855C-60E1875B119D}"/>
              </a:ext>
            </a:extLst>
          </p:cNvPr>
          <p:cNvPicPr>
            <a:picLocks noGrp="1" noChangeAspect="1"/>
          </p:cNvPicPr>
          <p:nvPr>
            <p:ph sz="quarter" idx="4294967295"/>
          </p:nvPr>
        </p:nvPicPr>
        <p:blipFill>
          <a:blip r:embed="rId3"/>
          <a:stretch>
            <a:fillRect/>
          </a:stretch>
        </p:blipFill>
        <p:spPr>
          <a:xfrm>
            <a:off x="8989378" y="1434370"/>
            <a:ext cx="2430462" cy="4873625"/>
          </a:xfrm>
          <a:prstGeom prst="rect">
            <a:avLst/>
          </a:prstGeom>
          <a:ln>
            <a:solidFill>
              <a:schemeClr val="accent1"/>
            </a:solidFill>
          </a:ln>
        </p:spPr>
      </p:pic>
    </p:spTree>
    <p:extLst>
      <p:ext uri="{BB962C8B-B14F-4D97-AF65-F5344CB8AC3E}">
        <p14:creationId xmlns:p14="http://schemas.microsoft.com/office/powerpoint/2010/main" val="273661541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7790530" cy="2308324"/>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10" name="Content Placeholder 9">
            <a:extLst>
              <a:ext uri="{FF2B5EF4-FFF2-40B4-BE49-F238E27FC236}">
                <a16:creationId xmlns:a16="http://schemas.microsoft.com/office/drawing/2014/main" id="{0A464D85-6EBC-4C34-96B8-5257C6FD7C24}"/>
              </a:ext>
            </a:extLst>
          </p:cNvPr>
          <p:cNvPicPr>
            <a:picLocks noGrp="1" noChangeAspect="1"/>
          </p:cNvPicPr>
          <p:nvPr>
            <p:ph sz="quarter" idx="4294967295"/>
          </p:nvPr>
        </p:nvPicPr>
        <p:blipFill>
          <a:blip r:embed="rId3"/>
          <a:stretch>
            <a:fillRect/>
          </a:stretch>
        </p:blipFill>
        <p:spPr>
          <a:xfrm>
            <a:off x="9014778" y="1434370"/>
            <a:ext cx="2430462" cy="4873625"/>
          </a:xfrm>
          <a:prstGeom prst="rect">
            <a:avLst/>
          </a:prstGeom>
          <a:ln>
            <a:solidFill>
              <a:schemeClr val="accent1"/>
            </a:solidFill>
          </a:ln>
        </p:spPr>
      </p:pic>
    </p:spTree>
    <p:extLst>
      <p:ext uri="{BB962C8B-B14F-4D97-AF65-F5344CB8AC3E}">
        <p14:creationId xmlns:p14="http://schemas.microsoft.com/office/powerpoint/2010/main" val="225716185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5997290" cy="2308324"/>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10" name="Content Placeholder 9">
            <a:extLst>
              <a:ext uri="{FF2B5EF4-FFF2-40B4-BE49-F238E27FC236}">
                <a16:creationId xmlns:a16="http://schemas.microsoft.com/office/drawing/2014/main" id="{ACF8F368-D12B-481E-8AD7-F6221F98333A}"/>
              </a:ext>
            </a:extLst>
          </p:cNvPr>
          <p:cNvPicPr>
            <a:picLocks noGrp="1" noChangeAspect="1"/>
          </p:cNvPicPr>
          <p:nvPr>
            <p:ph sz="quarter" idx="4294967295"/>
          </p:nvPr>
        </p:nvPicPr>
        <p:blipFill>
          <a:blip r:embed="rId3"/>
          <a:stretch>
            <a:fillRect/>
          </a:stretch>
        </p:blipFill>
        <p:spPr>
          <a:xfrm>
            <a:off x="7837488" y="1434370"/>
            <a:ext cx="3617912" cy="4875213"/>
          </a:xfrm>
          <a:prstGeom prst="rect">
            <a:avLst/>
          </a:prstGeom>
          <a:ln>
            <a:solidFill>
              <a:schemeClr val="accent1"/>
            </a:solidFill>
          </a:ln>
        </p:spPr>
      </p:pic>
    </p:spTree>
    <p:extLst>
      <p:ext uri="{BB962C8B-B14F-4D97-AF65-F5344CB8AC3E}">
        <p14:creationId xmlns:p14="http://schemas.microsoft.com/office/powerpoint/2010/main" val="22741244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9752346" y="1434370"/>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Azure Sentinel CMMC Workbook provides a mechanism for viewing log queries aligned to CMMC controls across the Azure cloud including Microsoft security offerings, Office 365, Teams, Intune, Windows Virtual Desktop and many more. </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060" y="2496356"/>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058547"/>
          </a:xfrm>
        </p:spPr>
        <p:txBody>
          <a:bodyPr/>
          <a:lstStyle/>
          <a:p>
            <a:pPr>
              <a:lnSpc>
                <a:spcPct val="100000"/>
              </a:lnSpc>
              <a:spcAft>
                <a:spcPts val="1000"/>
              </a:spcAft>
            </a:pPr>
            <a:r>
              <a:rPr lang="en-US" sz="1800" dirty="0">
                <a:solidFill>
                  <a:schemeClr val="accent1"/>
                </a:solidFill>
                <a:latin typeface="+mj-lt"/>
              </a:rPr>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dirty="0" err="1">
                <a:solidFill>
                  <a:schemeClr val="accent1"/>
                </a:solidFill>
                <a:latin typeface="+mj-lt"/>
              </a:rPr>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dirty="0">
                <a:solidFill>
                  <a:schemeClr val="accent1"/>
                </a:solidFill>
                <a:latin typeface="+mj-lt"/>
              </a:rPr>
              <a:t>Rate limit</a:t>
            </a:r>
            <a:r>
              <a:rPr lang="en-US" sz="1800" dirty="0"/>
              <a:t>: You can have higher ingestion rate limits only on dedicated cluster.</a:t>
            </a:r>
          </a:p>
          <a:p>
            <a:pPr>
              <a:lnSpc>
                <a:spcPct val="100000"/>
              </a:lnSpc>
              <a:spcAft>
                <a:spcPts val="1000"/>
              </a:spcAft>
            </a:pPr>
            <a:r>
              <a:rPr lang="en-US" sz="1800" dirty="0">
                <a:solidFill>
                  <a:schemeClr val="accent1"/>
                </a:solidFill>
                <a:latin typeface="+mj-lt"/>
              </a:rPr>
              <a:t>Consistency</a:t>
            </a:r>
            <a:r>
              <a:rPr lang="en-US" sz="1800" dirty="0"/>
              <a:t>: You have your own dedicated resources and so there is consistency in terms of performance and latency.</a:t>
            </a:r>
          </a:p>
          <a:p>
            <a:pPr>
              <a:lnSpc>
                <a:spcPct val="100000"/>
              </a:lnSpc>
              <a:spcAft>
                <a:spcPts val="1000"/>
              </a:spcAft>
            </a:pPr>
            <a:r>
              <a:rPr lang="en-US" sz="1800" dirty="0">
                <a:solidFill>
                  <a:schemeClr val="accent1"/>
                </a:solidFill>
                <a:latin typeface="+mj-lt"/>
              </a:rPr>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4" y="219145"/>
            <a:ext cx="10961287" cy="977575"/>
          </a:xfrm>
        </p:spPr>
        <p:txBody>
          <a:bodyPr/>
          <a:lstStyle/>
          <a:p>
            <a:r>
              <a:rPr lang="en-US" dirty="0">
                <a:solidFill>
                  <a:schemeClr val="accent1"/>
                </a:solidFill>
              </a:rPr>
              <a:t>Build Hands-on Lab: </a:t>
            </a:r>
            <a:br>
              <a:rPr lang="en-US" dirty="0"/>
            </a:br>
            <a:r>
              <a:rPr lang="en-US" dirty="0">
                <a:solidFill>
                  <a:srgbClr val="737373"/>
                </a:solidFill>
              </a:rPr>
              <a:t>Azure Automation + Security Operations – Go Hunting!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Integrate on-premises remediations + hunt for attackers!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9</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85216" y="30496"/>
            <a:ext cx="4499864" cy="2492990"/>
          </a:xfrm>
        </p:spPr>
        <p:txBody>
          <a:bodyPr/>
          <a:lstStyle/>
          <a:p>
            <a:r>
              <a:rPr lang="en-US" dirty="0">
                <a:cs typeface="Segoe UI"/>
              </a:rPr>
              <a:t>Whole Group Activity: </a:t>
            </a:r>
            <a:br>
              <a:rPr lang="en-US" dirty="0">
                <a:cs typeface="Segoe UI"/>
              </a:rPr>
            </a:br>
            <a:r>
              <a:rPr lang="en-US" dirty="0"/>
              <a:t>Microsoft Defender for Cloud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85216" y="2966316"/>
            <a:ext cx="3948684" cy="2400657"/>
          </a:xfrm>
          <a:prstGeom prst="rect">
            <a:avLst/>
          </a:prstGeom>
          <a:noFill/>
        </p:spPr>
        <p:txBody>
          <a:bodyPr wrap="square" lIns="0" tIns="0" rIns="0" bIns="0" rtlCol="0">
            <a:spAutoFit/>
          </a:bodyPr>
          <a:lstStyle/>
          <a:p>
            <a:r>
              <a:rPr lang="en-US" b="1" dirty="0"/>
              <a:t>Objective: </a:t>
            </a:r>
            <a:r>
              <a:rPr lang="en-US" dirty="0"/>
              <a:t>As a result of participating in this activity, you will better be able to answer various questions about the product.</a:t>
            </a:r>
          </a:p>
          <a:p>
            <a:endParaRPr lang="en-US" sz="1400" dirty="0"/>
          </a:p>
          <a:p>
            <a:r>
              <a:rPr lang="en-US" sz="1400" b="1" dirty="0"/>
              <a:t>What you will be doing: </a:t>
            </a:r>
            <a:r>
              <a:rPr lang="en-US" sz="1400" dirty="0"/>
              <a:t>The facilitator will be posting questions to the entire group using an interactive tool called </a:t>
            </a:r>
            <a:r>
              <a:rPr lang="en-US" sz="1400" dirty="0" err="1"/>
              <a:t>Mentimeter</a:t>
            </a:r>
            <a:r>
              <a:rPr lang="en-US" sz="1400" dirty="0"/>
              <a:t>. The answers you post using </a:t>
            </a:r>
            <a:r>
              <a:rPr lang="en-US" sz="1400" dirty="0" err="1"/>
              <a:t>Mentimeter</a:t>
            </a:r>
            <a:r>
              <a:rPr lang="en-US" sz="1400" dirty="0"/>
              <a:t>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85216" y="6234073"/>
            <a:ext cx="4677664"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Total Activity Time: 30 minutes </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3826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Better Together: Defender + Sentinel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3F5F8"/>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596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580194"/>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r>
              <a:rPr lang="en-US" sz="1800" dirty="0"/>
              <a:t>Azure Arc, VM Assessment, Dependency</a:t>
            </a:r>
          </a:p>
          <a:p>
            <a:pPr>
              <a:lnSpc>
                <a:spcPct val="100000"/>
              </a:lnSpc>
              <a:spcAft>
                <a:spcPts val="1000"/>
              </a:spcAft>
            </a:pPr>
            <a:endParaRPr lang="en-US" sz="1800" dirty="0"/>
          </a:p>
          <a:p>
            <a:endParaRPr lang="en-US" sz="1800" b="1" dirty="0"/>
          </a:p>
        </p:txBody>
      </p:sp>
      <p:grpSp>
        <p:nvGrpSpPr>
          <p:cNvPr id="2" name="Group 1">
            <a:extLst>
              <a:ext uri="{FF2B5EF4-FFF2-40B4-BE49-F238E27FC236}">
                <a16:creationId xmlns:a16="http://schemas.microsoft.com/office/drawing/2014/main" id="{62763C2A-D39B-4586-8E26-B1FE06D2625C}"/>
              </a:ext>
            </a:extLst>
          </p:cNvPr>
          <p:cNvGrpSpPr/>
          <p:nvPr/>
        </p:nvGrpSpPr>
        <p:grpSpPr>
          <a:xfrm>
            <a:off x="2103918" y="3692192"/>
            <a:ext cx="7984165" cy="2003762"/>
            <a:chOff x="1202463" y="3692192"/>
            <a:chExt cx="7984165" cy="2003762"/>
          </a:xfrm>
        </p:grpSpPr>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7938853" y="3829054"/>
              <a:ext cx="1247775" cy="1866900"/>
            </a:xfrm>
            <a:prstGeom prst="rect">
              <a:avLst/>
            </a:prstGeom>
          </p:spPr>
        </p:pic>
      </p:grpSp>
    </p:spTree>
    <p:extLst>
      <p:ext uri="{BB962C8B-B14F-4D97-AF65-F5344CB8AC3E}">
        <p14:creationId xmlns:p14="http://schemas.microsoft.com/office/powerpoint/2010/main" val="31608646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950551"/>
          </a:xfrm>
        </p:spPr>
        <p:txBody>
          <a:bodyPr/>
          <a:lstStyle/>
          <a:p>
            <a:pPr>
              <a:lnSpc>
                <a:spcPct val="100000"/>
              </a:lnSpc>
              <a:spcAft>
                <a:spcPts val="1000"/>
              </a:spcAft>
            </a:pPr>
            <a:r>
              <a:rPr lang="en-US" sz="1800" dirty="0"/>
              <a:t>The most direct way to create a custom connector is to use the Log Analytics agent. It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833" y="3429000"/>
            <a:ext cx="3692692" cy="23182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4189" y="3429000"/>
            <a:ext cx="4435690" cy="23890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580194"/>
          </a:xfrm>
        </p:spPr>
        <p:txBody>
          <a:bodyPr/>
          <a:lstStyle/>
          <a:p>
            <a:pPr>
              <a:lnSpc>
                <a:spcPct val="100000"/>
              </a:lnSpc>
              <a:spcAft>
                <a:spcPts val="1000"/>
              </a:spcAft>
            </a:pPr>
            <a:r>
              <a:rPr lang="en-US" sz="1800" dirty="0"/>
              <a:t>The Logstash engine is comprised of three components:</a:t>
            </a:r>
          </a:p>
          <a:p>
            <a:pPr lvl="1">
              <a:spcAft>
                <a:spcPts val="1000"/>
              </a:spcAft>
            </a:pPr>
            <a:r>
              <a:rPr lang="en-US" sz="1800" dirty="0">
                <a:solidFill>
                  <a:schemeClr val="accent1"/>
                </a:solidFill>
                <a:latin typeface="+mj-lt"/>
              </a:rPr>
              <a:t>Input plugins</a:t>
            </a:r>
            <a:r>
              <a:rPr lang="en-US" sz="1800" dirty="0"/>
              <a:t>: Customized collection of data from various sources.</a:t>
            </a:r>
          </a:p>
          <a:p>
            <a:pPr lvl="1">
              <a:spcAft>
                <a:spcPts val="1000"/>
              </a:spcAft>
            </a:pPr>
            <a:r>
              <a:rPr lang="en-US" sz="1800" dirty="0">
                <a:solidFill>
                  <a:schemeClr val="accent1"/>
                </a:solidFill>
                <a:latin typeface="+mj-lt"/>
              </a:rPr>
              <a:t>Filter plugins</a:t>
            </a:r>
            <a:r>
              <a:rPr lang="en-US" sz="1800" dirty="0"/>
              <a:t>: Manipulation and normalization of data according to specified criteria.</a:t>
            </a:r>
          </a:p>
          <a:p>
            <a:pPr lvl="1">
              <a:spcAft>
                <a:spcPts val="1000"/>
              </a:spcAft>
            </a:pPr>
            <a:r>
              <a:rPr lang="en-US" sz="1800" dirty="0">
                <a:solidFill>
                  <a:schemeClr val="accent1"/>
                </a:solidFill>
                <a:latin typeface="+mj-lt"/>
              </a:rPr>
              <a:t>Output plugins</a:t>
            </a:r>
            <a:r>
              <a:rPr lang="en-US" sz="1800" dirty="0"/>
              <a:t>: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632" y="3429000"/>
            <a:ext cx="5840036" cy="31250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6279516" cy="2860270"/>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906" y="1434370"/>
            <a:ext cx="4254678" cy="28492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Logging - Focus on what’s important</a:t>
            </a:r>
          </a:p>
        </p:txBody>
      </p:sp>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3"/>
          <a:stretch>
            <a:fillRect/>
          </a:stretch>
        </p:blipFill>
        <p:spPr>
          <a:xfrm>
            <a:off x="588263" y="4935538"/>
            <a:ext cx="1428750" cy="1333500"/>
          </a:xfrm>
          <a:prstGeom prst="rect">
            <a:avLst/>
          </a:prstGeom>
        </p:spPr>
      </p:pic>
      <p:pic>
        <p:nvPicPr>
          <p:cNvPr id="7" name="Content Placeholder 6">
            <a:extLst>
              <a:ext uri="{FF2B5EF4-FFF2-40B4-BE49-F238E27FC236}">
                <a16:creationId xmlns:a16="http://schemas.microsoft.com/office/drawing/2014/main" id="{D535A58D-C6EB-4447-BF5D-0DEBC92E2EC4}"/>
              </a:ext>
            </a:extLst>
          </p:cNvPr>
          <p:cNvPicPr>
            <a:picLocks noGrp="1" noChangeAspect="1"/>
          </p:cNvPicPr>
          <p:nvPr>
            <p:ph sz="quarter" idx="10"/>
          </p:nvPr>
        </p:nvPicPr>
        <p:blipFill>
          <a:blip r:embed="rId4"/>
          <a:stretch>
            <a:fillRect/>
          </a:stretch>
        </p:blipFill>
        <p:spPr>
          <a:xfrm>
            <a:off x="2196197" y="1435100"/>
            <a:ext cx="7794843" cy="4833938"/>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12D-45C0-4B3D-BD0A-2F07F545D3D1}"/>
              </a:ext>
            </a:extLst>
          </p:cNvPr>
          <p:cNvSpPr>
            <a:spLocks noGrp="1"/>
          </p:cNvSpPr>
          <p:nvPr>
            <p:ph type="title"/>
          </p:nvPr>
        </p:nvSpPr>
        <p:spPr/>
        <p:txBody>
          <a:bodyPr/>
          <a:lstStyle/>
          <a:p>
            <a:r>
              <a:rPr lang="en-US" dirty="0"/>
              <a:t>Get Ready!</a:t>
            </a:r>
          </a:p>
        </p:txBody>
      </p:sp>
      <p:sp>
        <p:nvSpPr>
          <p:cNvPr id="3" name="Text Placeholder 2">
            <a:extLst>
              <a:ext uri="{FF2B5EF4-FFF2-40B4-BE49-F238E27FC236}">
                <a16:creationId xmlns:a16="http://schemas.microsoft.com/office/drawing/2014/main" id="{6B6E960F-E4E2-4CF9-B220-F666E22CE60D}"/>
              </a:ext>
            </a:extLst>
          </p:cNvPr>
          <p:cNvSpPr>
            <a:spLocks noGrp="1"/>
          </p:cNvSpPr>
          <p:nvPr>
            <p:ph type="body" sz="quarter" idx="10"/>
          </p:nvPr>
        </p:nvSpPr>
        <p:spPr>
          <a:xfrm>
            <a:off x="588965" y="1338139"/>
            <a:ext cx="4275266" cy="5047536"/>
          </a:xfrm>
        </p:spPr>
        <p:txBody>
          <a:bodyPr/>
          <a:lstStyle/>
          <a:p>
            <a:pPr marL="342900" indent="-342900">
              <a:buFont typeface="Arial" panose="020B0604020202020204" pitchFamily="34" charset="0"/>
              <a:buChar char="•"/>
            </a:pPr>
            <a:r>
              <a:rPr lang="en-US" dirty="0"/>
              <a:t>Set up a place to </a:t>
            </a:r>
            <a:r>
              <a:rPr lang="en-US" b="1" dirty="0"/>
              <a:t>take</a:t>
            </a:r>
            <a:r>
              <a:rPr lang="en-US" dirty="0"/>
              <a:t> </a:t>
            </a:r>
            <a:r>
              <a:rPr lang="en-US" b="1" dirty="0"/>
              <a:t>notes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Make sure you have something </a:t>
            </a:r>
            <a:r>
              <a:rPr lang="en-US" b="1" dirty="0"/>
              <a:t>hydrating</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Turn on </a:t>
            </a:r>
            <a:r>
              <a:rPr lang="en-US" b="1" dirty="0"/>
              <a:t>live captions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your favorite </a:t>
            </a:r>
            <a:r>
              <a:rPr lang="en-US" b="1" dirty="0"/>
              <a:t>gif</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Need help? </a:t>
            </a:r>
            <a:r>
              <a:rPr lang="en-US" dirty="0"/>
              <a:t>Drop a message in the chat window so our team can assist!</a:t>
            </a:r>
          </a:p>
        </p:txBody>
      </p:sp>
      <p:grpSp>
        <p:nvGrpSpPr>
          <p:cNvPr id="6" name="Group 5">
            <a:extLst>
              <a:ext uri="{FF2B5EF4-FFF2-40B4-BE49-F238E27FC236}">
                <a16:creationId xmlns:a16="http://schemas.microsoft.com/office/drawing/2014/main" id="{5471278C-146C-416A-8A28-B6740FBCAC18}"/>
              </a:ext>
            </a:extLst>
          </p:cNvPr>
          <p:cNvGrpSpPr/>
          <p:nvPr/>
        </p:nvGrpSpPr>
        <p:grpSpPr>
          <a:xfrm>
            <a:off x="6209348" y="1111387"/>
            <a:ext cx="5292372" cy="4635226"/>
            <a:chOff x="5499653" y="1158668"/>
            <a:chExt cx="5127451" cy="4490783"/>
          </a:xfrm>
        </p:grpSpPr>
        <p:pic>
          <p:nvPicPr>
            <p:cNvPr id="7" name="Picture 6" descr="Microsoft Teams Live Captioning in Meetings">
              <a:extLst>
                <a:ext uri="{FF2B5EF4-FFF2-40B4-BE49-F238E27FC236}">
                  <a16:creationId xmlns:a16="http://schemas.microsoft.com/office/drawing/2014/main" id="{D0325DB4-9195-4F12-941B-78848DD2A0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9653" y="1158668"/>
              <a:ext cx="5127451" cy="4490783"/>
            </a:xfrm>
            <a:prstGeom prst="rect">
              <a:avLst/>
            </a:prstGeom>
            <a:solidFill>
              <a:srgbClr val="FFFFFF"/>
            </a:solidFill>
          </p:spPr>
        </p:pic>
        <p:sp>
          <p:nvSpPr>
            <p:cNvPr id="8" name="Rectangle 7">
              <a:extLst>
                <a:ext uri="{FF2B5EF4-FFF2-40B4-BE49-F238E27FC236}">
                  <a16:creationId xmlns:a16="http://schemas.microsoft.com/office/drawing/2014/main" id="{7D2C3BA8-4D8F-476D-B732-27E11469D3D8}"/>
                </a:ext>
              </a:extLst>
            </p:cNvPr>
            <p:cNvSpPr/>
            <p:nvPr/>
          </p:nvSpPr>
          <p:spPr bwMode="auto">
            <a:xfrm>
              <a:off x="9749214" y="3335258"/>
              <a:ext cx="658447" cy="263747"/>
            </a:xfrm>
            <a:prstGeom prst="rect">
              <a:avLst/>
            </a:prstGeom>
            <a:solidFill>
              <a:srgbClr val="3C3C3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Poppins" panose="00000500000000000000" pitchFamily="2" charset="0"/>
                <a:ea typeface="Segoe UI" panose="020B0502040204020203" pitchFamily="34" charset="0"/>
                <a:cs typeface="Poppins" panose="00000500000000000000" pitchFamily="2" charset="0"/>
              </a:endParaRPr>
            </a:p>
          </p:txBody>
        </p:sp>
      </p:grpSp>
      <p:sp>
        <p:nvSpPr>
          <p:cNvPr id="9" name="TextBox 8">
            <a:extLst>
              <a:ext uri="{FF2B5EF4-FFF2-40B4-BE49-F238E27FC236}">
                <a16:creationId xmlns:a16="http://schemas.microsoft.com/office/drawing/2014/main" id="{5D714EE0-3C68-4B37-BF80-248C935A30F8}"/>
              </a:ext>
            </a:extLst>
          </p:cNvPr>
          <p:cNvSpPr txBox="1"/>
          <p:nvPr/>
        </p:nvSpPr>
        <p:spPr>
          <a:xfrm>
            <a:off x="9164467" y="6248425"/>
            <a:ext cx="762334" cy="271613"/>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rPr>
              <a:t>Ellipsis</a:t>
            </a:r>
            <a:endParaRPr kumimoji="0" lang="en-US" sz="2000"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endParaRPr>
          </a:p>
        </p:txBody>
      </p:sp>
      <p:cxnSp>
        <p:nvCxnSpPr>
          <p:cNvPr id="10" name="Straight Arrow Connector 9">
            <a:extLst>
              <a:ext uri="{FF2B5EF4-FFF2-40B4-BE49-F238E27FC236}">
                <a16:creationId xmlns:a16="http://schemas.microsoft.com/office/drawing/2014/main" id="{BB4A43E6-773C-453B-9D0B-ECB20126C3E4}"/>
              </a:ext>
            </a:extLst>
          </p:cNvPr>
          <p:cNvCxnSpPr>
            <a:cxnSpLocks/>
          </p:cNvCxnSpPr>
          <p:nvPr/>
        </p:nvCxnSpPr>
        <p:spPr>
          <a:xfrm flipH="1" flipV="1">
            <a:off x="9343004" y="5647011"/>
            <a:ext cx="202630" cy="601414"/>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953331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332468"/>
          </a:xfrm>
        </p:spPr>
        <p:txBody>
          <a:bodyPr/>
          <a:lstStyle/>
          <a:p>
            <a:pPr>
              <a:lnSpc>
                <a:spcPct val="100000"/>
              </a:lnSpc>
              <a:spcAft>
                <a:spcPts val="1000"/>
              </a:spcAft>
            </a:pPr>
            <a:r>
              <a:rPr lang="en-US" sz="1800" dirty="0">
                <a:solidFill>
                  <a:schemeClr val="accent1"/>
                </a:solidFill>
                <a:latin typeface="+mj-lt"/>
              </a:rPr>
              <a:t>Query Time</a:t>
            </a:r>
            <a:r>
              <a:rPr lang="en-US" sz="1800" dirty="0"/>
              <a:t>: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dirty="0">
                <a:solidFill>
                  <a:schemeClr val="accent1"/>
                </a:solidFill>
                <a:latin typeface="+mj-lt"/>
              </a:rPr>
              <a:t>Ingest Time</a:t>
            </a:r>
            <a:r>
              <a:rPr lang="en-US" sz="1800" dirty="0"/>
              <a:t>: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lvl="1">
              <a:spcAft>
                <a:spcPts val="1000"/>
              </a:spcAft>
            </a:pPr>
            <a:r>
              <a:rPr lang="en-US" sz="1800" dirty="0"/>
              <a:t>If you've used Logstash, use the Grok filter plugin to parse your data.</a:t>
            </a:r>
          </a:p>
          <a:p>
            <a:pPr lvl="1">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E5254E-826F-4AEE-B549-A544FB8B6B3A}"/>
              </a:ext>
            </a:extLst>
          </p:cNvPr>
          <p:cNvSpPr>
            <a:spLocks noGrp="1"/>
          </p:cNvSpPr>
          <p:nvPr>
            <p:ph type="title"/>
          </p:nvPr>
        </p:nvSpPr>
        <p:spPr/>
        <p:txBody>
          <a:bodyPr/>
          <a:lstStyle/>
          <a:p>
            <a:r>
              <a:rPr lang="en-US" dirty="0"/>
              <a:t>Pricing / Estimating / ADX</a:t>
            </a:r>
          </a:p>
        </p:txBody>
      </p:sp>
      <p:sp>
        <p:nvSpPr>
          <p:cNvPr id="4" name="Text Placeholder 3">
            <a:extLst>
              <a:ext uri="{FF2B5EF4-FFF2-40B4-BE49-F238E27FC236}">
                <a16:creationId xmlns:a16="http://schemas.microsoft.com/office/drawing/2014/main" id="{8B2F0574-9E27-469A-A09E-13D09136A4C6}"/>
              </a:ext>
            </a:extLst>
          </p:cNvPr>
          <p:cNvSpPr>
            <a:spLocks noGrp="1"/>
          </p:cNvSpPr>
          <p:nvPr>
            <p:ph type="body" sz="quarter" idx="10"/>
          </p:nvPr>
        </p:nvSpPr>
        <p:spPr>
          <a:xfrm>
            <a:off x="586390" y="1434370"/>
            <a:ext cx="11018520" cy="1505027"/>
          </a:xfrm>
        </p:spPr>
        <p:txBody>
          <a:bodyPr/>
          <a:lstStyle/>
          <a:p>
            <a:pPr>
              <a:spcAft>
                <a:spcPts val="1800"/>
              </a:spcAft>
            </a:pPr>
            <a:r>
              <a:rPr lang="en-US" sz="1800" dirty="0"/>
              <a:t>There are two ways to pay for ingesting data into Log Analytics: </a:t>
            </a:r>
          </a:p>
          <a:p>
            <a:pPr marL="685800" lvl="1" indent="-457200">
              <a:buFont typeface="Arial" panose="020B0604020202020204" pitchFamily="34" charset="0"/>
              <a:buChar char="•"/>
            </a:pPr>
            <a:r>
              <a:rPr lang="en-US" sz="1800" dirty="0"/>
              <a:t>Capacity Reservations and Pay-As-You-Go.</a:t>
            </a:r>
          </a:p>
          <a:p>
            <a:pPr marL="685800" lvl="1" indent="-457200">
              <a:buFont typeface="Arial" panose="020B0604020202020204" pitchFamily="34" charset="0"/>
              <a:buChar char="•"/>
            </a:pPr>
            <a:r>
              <a:rPr lang="en-US" sz="1800" dirty="0"/>
              <a:t>More than just ingestion that must be considered.</a:t>
            </a:r>
          </a:p>
          <a:p>
            <a:endParaRPr lang="en-US" sz="1800" dirty="0"/>
          </a:p>
        </p:txBody>
      </p:sp>
      <p:sp>
        <p:nvSpPr>
          <p:cNvPr id="9" name="Text Placeholder 3">
            <a:extLst>
              <a:ext uri="{FF2B5EF4-FFF2-40B4-BE49-F238E27FC236}">
                <a16:creationId xmlns:a16="http://schemas.microsoft.com/office/drawing/2014/main" id="{A1F33BDC-BE34-4876-B729-D30D75781EDF}"/>
              </a:ext>
            </a:extLst>
          </p:cNvPr>
          <p:cNvSpPr txBox="1">
            <a:spLocks/>
          </p:cNvSpPr>
          <p:nvPr/>
        </p:nvSpPr>
        <p:spPr>
          <a:xfrm>
            <a:off x="2037906" y="5704840"/>
            <a:ext cx="2313432" cy="6822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000"/>
              </a:spcAft>
              <a:buNone/>
            </a:pPr>
            <a:r>
              <a:rPr lang="en-US" sz="1800" dirty="0">
                <a:latin typeface="+mj-lt"/>
              </a:rPr>
              <a:t>Retention</a:t>
            </a:r>
          </a:p>
          <a:p>
            <a:pPr marL="0" indent="0" algn="ctr">
              <a:buNone/>
            </a:pPr>
            <a:endParaRPr lang="en-US" sz="1800" b="1" dirty="0">
              <a:latin typeface="+mj-lt"/>
            </a:endParaRPr>
          </a:p>
        </p:txBody>
      </p:sp>
      <p:sp>
        <p:nvSpPr>
          <p:cNvPr id="10" name="Text Placeholder 3">
            <a:extLst>
              <a:ext uri="{FF2B5EF4-FFF2-40B4-BE49-F238E27FC236}">
                <a16:creationId xmlns:a16="http://schemas.microsoft.com/office/drawing/2014/main" id="{A17940CB-EF39-45A7-B6E3-4285EE9315DA}"/>
              </a:ext>
            </a:extLst>
          </p:cNvPr>
          <p:cNvSpPr txBox="1">
            <a:spLocks/>
          </p:cNvSpPr>
          <p:nvPr/>
        </p:nvSpPr>
        <p:spPr>
          <a:xfrm>
            <a:off x="4939284" y="5704840"/>
            <a:ext cx="2313432"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Alert Rules</a:t>
            </a:r>
            <a:endParaRPr lang="en-US" sz="1800" dirty="0">
              <a:latin typeface="+mj-lt"/>
            </a:endParaRPr>
          </a:p>
        </p:txBody>
      </p:sp>
      <p:sp>
        <p:nvSpPr>
          <p:cNvPr id="11" name="Text Placeholder 4">
            <a:extLst>
              <a:ext uri="{FF2B5EF4-FFF2-40B4-BE49-F238E27FC236}">
                <a16:creationId xmlns:a16="http://schemas.microsoft.com/office/drawing/2014/main" id="{01396EA3-4CF0-41DA-87A4-2FC4AA52309B}"/>
              </a:ext>
            </a:extLst>
          </p:cNvPr>
          <p:cNvSpPr txBox="1">
            <a:spLocks/>
          </p:cNvSpPr>
          <p:nvPr/>
        </p:nvSpPr>
        <p:spPr>
          <a:xfrm>
            <a:off x="7840663" y="5704840"/>
            <a:ext cx="2313432"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Notifications</a:t>
            </a:r>
            <a:endParaRPr lang="en-US" sz="1800" dirty="0">
              <a:latin typeface="+mj-lt"/>
            </a:endParaRPr>
          </a:p>
        </p:txBody>
      </p:sp>
      <p:grpSp>
        <p:nvGrpSpPr>
          <p:cNvPr id="21" name="Group 20">
            <a:extLst>
              <a:ext uri="{FF2B5EF4-FFF2-40B4-BE49-F238E27FC236}">
                <a16:creationId xmlns:a16="http://schemas.microsoft.com/office/drawing/2014/main" id="{FDCC2621-15A5-4CAC-8CF3-AAE2AF181C01}"/>
              </a:ext>
            </a:extLst>
          </p:cNvPr>
          <p:cNvGrpSpPr/>
          <p:nvPr/>
        </p:nvGrpSpPr>
        <p:grpSpPr>
          <a:xfrm>
            <a:off x="2037906" y="3190240"/>
            <a:ext cx="8116188" cy="2313432"/>
            <a:chOff x="2037906" y="3190240"/>
            <a:chExt cx="8116188" cy="2313432"/>
          </a:xfrm>
        </p:grpSpPr>
        <p:sp>
          <p:nvSpPr>
            <p:cNvPr id="22" name="Oval 21">
              <a:extLst>
                <a:ext uri="{FF2B5EF4-FFF2-40B4-BE49-F238E27FC236}">
                  <a16:creationId xmlns:a16="http://schemas.microsoft.com/office/drawing/2014/main" id="{E12422DC-C92F-4179-B1BB-9F23DC0768E5}"/>
                </a:ext>
              </a:extLst>
            </p:cNvPr>
            <p:cNvSpPr/>
            <p:nvPr/>
          </p:nvSpPr>
          <p:spPr bwMode="auto">
            <a:xfrm>
              <a:off x="4939284" y="3190240"/>
              <a:ext cx="2313432" cy="23134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446979CC-7322-4847-86A0-500D5661D656}"/>
                </a:ext>
              </a:extLst>
            </p:cNvPr>
            <p:cNvSpPr/>
            <p:nvPr/>
          </p:nvSpPr>
          <p:spPr bwMode="auto">
            <a:xfrm>
              <a:off x="7840662" y="3190240"/>
              <a:ext cx="2313432" cy="231343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FFB7ABC9-57D5-4DB9-9D87-1F75E7B7B14D}"/>
                </a:ext>
              </a:extLst>
            </p:cNvPr>
            <p:cNvSpPr/>
            <p:nvPr/>
          </p:nvSpPr>
          <p:spPr bwMode="auto">
            <a:xfrm>
              <a:off x="2037906" y="3190240"/>
              <a:ext cx="2313432" cy="23134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25" name="Graphic 24" descr="Magnet outline">
              <a:extLst>
                <a:ext uri="{FF2B5EF4-FFF2-40B4-BE49-F238E27FC236}">
                  <a16:creationId xmlns:a16="http://schemas.microsoft.com/office/drawing/2014/main" id="{F93C8D51-4AE8-4E9A-BA0F-FD86B71990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7112" y="3689446"/>
              <a:ext cx="1315021" cy="1315021"/>
            </a:xfrm>
            <a:prstGeom prst="rect">
              <a:avLst/>
            </a:prstGeom>
          </p:spPr>
        </p:pic>
        <p:pic>
          <p:nvPicPr>
            <p:cNvPr id="26" name="Graphic 25" descr="Siren outline">
              <a:extLst>
                <a:ext uri="{FF2B5EF4-FFF2-40B4-BE49-F238E27FC236}">
                  <a16:creationId xmlns:a16="http://schemas.microsoft.com/office/drawing/2014/main" id="{324F9494-F5AC-44FC-A684-F51761BE22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6298" y="3592925"/>
              <a:ext cx="1315021" cy="1315021"/>
            </a:xfrm>
            <a:prstGeom prst="rect">
              <a:avLst/>
            </a:prstGeom>
          </p:spPr>
        </p:pic>
        <p:pic>
          <p:nvPicPr>
            <p:cNvPr id="27" name="Graphic 26" descr="Ringer outline">
              <a:extLst>
                <a:ext uri="{FF2B5EF4-FFF2-40B4-BE49-F238E27FC236}">
                  <a16:creationId xmlns:a16="http://schemas.microsoft.com/office/drawing/2014/main" id="{F21D67C0-F0DE-4326-AFB8-AFF71B0C84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9868" y="3689446"/>
              <a:ext cx="1315021" cy="1315021"/>
            </a:xfrm>
            <a:prstGeom prst="rect">
              <a:avLst/>
            </a:prstGeom>
          </p:spPr>
        </p:pic>
      </p:grpSp>
    </p:spTree>
    <p:extLst>
      <p:ext uri="{BB962C8B-B14F-4D97-AF65-F5344CB8AC3E}">
        <p14:creationId xmlns:p14="http://schemas.microsoft.com/office/powerpoint/2010/main" val="38144199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1204562" y="2511575"/>
            <a:ext cx="9782175" cy="1152525"/>
          </a:xfrm>
          <a:prstGeom prst="rect">
            <a:avLst/>
          </a:prstGeom>
          <a:ln>
            <a:solidFill>
              <a:schemeClr val="accent1"/>
            </a:solidFill>
          </a:ln>
        </p:spPr>
      </p:pic>
    </p:spTree>
    <p:extLst>
      <p:ext uri="{BB962C8B-B14F-4D97-AF65-F5344CB8AC3E}">
        <p14:creationId xmlns:p14="http://schemas.microsoft.com/office/powerpoint/2010/main" val="37489386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871538" y="3248276"/>
            <a:ext cx="10448925" cy="1095375"/>
          </a:xfrm>
          <a:prstGeom prst="rect">
            <a:avLst/>
          </a:prstGeom>
          <a:ln>
            <a:solidFill>
              <a:schemeClr val="accent1"/>
            </a:solidFill>
          </a:ln>
        </p:spPr>
      </p:pic>
    </p:spTree>
    <p:extLst>
      <p:ext uri="{BB962C8B-B14F-4D97-AF65-F5344CB8AC3E}">
        <p14:creationId xmlns:p14="http://schemas.microsoft.com/office/powerpoint/2010/main" val="31206477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1117934" y="2843788"/>
            <a:ext cx="9956132" cy="2667232"/>
          </a:xfrm>
          <a:prstGeom prst="rect">
            <a:avLst/>
          </a:prstGeom>
          <a:ln>
            <a:solidFill>
              <a:schemeClr val="accent1"/>
            </a:solidFill>
          </a:ln>
        </p:spPr>
      </p:pic>
    </p:spTree>
    <p:extLst>
      <p:ext uri="{BB962C8B-B14F-4D97-AF65-F5344CB8AC3E}">
        <p14:creationId xmlns:p14="http://schemas.microsoft.com/office/powerpoint/2010/main" val="3642842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833438" y="2469698"/>
            <a:ext cx="10525125" cy="3228975"/>
          </a:xfrm>
          <a:prstGeom prst="rect">
            <a:avLst/>
          </a:prstGeom>
          <a:ln>
            <a:solidFill>
              <a:schemeClr val="accent1"/>
            </a:solidFill>
          </a:ln>
        </p:spPr>
      </p:pic>
    </p:spTree>
    <p:extLst>
      <p:ext uri="{BB962C8B-B14F-4D97-AF65-F5344CB8AC3E}">
        <p14:creationId xmlns:p14="http://schemas.microsoft.com/office/powerpoint/2010/main" val="29328206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773280" y="2475131"/>
            <a:ext cx="10645441" cy="2639793"/>
          </a:xfrm>
          <a:prstGeom prst="rect">
            <a:avLst/>
          </a:prstGeom>
          <a:ln>
            <a:solidFill>
              <a:schemeClr val="accent1"/>
            </a:solidFill>
          </a:ln>
        </p:spPr>
      </p:pic>
    </p:spTree>
    <p:extLst>
      <p:ext uri="{BB962C8B-B14F-4D97-AF65-F5344CB8AC3E}">
        <p14:creationId xmlns:p14="http://schemas.microsoft.com/office/powerpoint/2010/main" val="11431768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755608" y="2640787"/>
            <a:ext cx="8680784" cy="3721428"/>
          </a:xfrm>
          <a:prstGeom prst="rect">
            <a:avLst/>
          </a:prstGeom>
          <a:ln>
            <a:solidFill>
              <a:schemeClr val="accent1"/>
            </a:solidFill>
          </a:ln>
        </p:spPr>
      </p:pic>
    </p:spTree>
    <p:extLst>
      <p:ext uri="{BB962C8B-B14F-4D97-AF65-F5344CB8AC3E}">
        <p14:creationId xmlns:p14="http://schemas.microsoft.com/office/powerpoint/2010/main" val="39484879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Costs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In addition to the Log Analytics and Sentinel costs, you must also consider the Microsoft Defender for Cloud costs of any security solution.</a:t>
            </a:r>
            <a:endParaRPr lang="en-US" sz="1800" b="1" dirty="0"/>
          </a:p>
        </p:txBody>
      </p:sp>
      <p:pic>
        <p:nvPicPr>
          <p:cNvPr id="5" name="Picture 4">
            <a:extLst>
              <a:ext uri="{FF2B5EF4-FFF2-40B4-BE49-F238E27FC236}">
                <a16:creationId xmlns:a16="http://schemas.microsoft.com/office/drawing/2014/main" id="{2BC4BD80-DACB-4C13-A28D-2F4168DDB2D4}"/>
              </a:ext>
            </a:extLst>
          </p:cNvPr>
          <p:cNvPicPr>
            <a:picLocks noChangeAspect="1"/>
          </p:cNvPicPr>
          <p:nvPr/>
        </p:nvPicPr>
        <p:blipFill>
          <a:blip r:embed="rId3"/>
          <a:stretch>
            <a:fillRect/>
          </a:stretch>
        </p:blipFill>
        <p:spPr>
          <a:xfrm>
            <a:off x="2700338" y="2328350"/>
            <a:ext cx="6791325" cy="4114800"/>
          </a:xfrm>
          <a:prstGeom prst="rect">
            <a:avLst/>
          </a:prstGeom>
          <a:ln>
            <a:solidFill>
              <a:schemeClr val="accent1"/>
            </a:solidFill>
          </a:ln>
        </p:spPr>
      </p:pic>
    </p:spTree>
    <p:extLst>
      <p:ext uri="{BB962C8B-B14F-4D97-AF65-F5344CB8AC3E}">
        <p14:creationId xmlns:p14="http://schemas.microsoft.com/office/powerpoint/2010/main" val="33185088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516108"/>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called System Center Operations Manager (SCOM). </a:t>
            </a:r>
          </a:p>
          <a:p>
            <a:pPr marL="171450" indent="-171450">
              <a:spcAft>
                <a:spcPts val="1000"/>
              </a:spcAft>
              <a:buFont typeface="Arial" panose="020B0604020202020204" pitchFamily="34" charset="0"/>
              <a:buChar char="•"/>
            </a:pPr>
            <a:r>
              <a:rPr lang="en-US" sz="1800" dirty="0"/>
              <a:t>It is an agent-based monitoring solution. </a:t>
            </a:r>
          </a:p>
          <a:p>
            <a:pPr marL="171450" indent="-171450">
              <a:spcAft>
                <a:spcPts val="1000"/>
              </a:spcAft>
              <a:buFont typeface="Arial" panose="020B0604020202020204" pitchFamily="34" charset="0"/>
              <a:buChar char="•"/>
            </a:pPr>
            <a:r>
              <a:rPr lang="en-US" sz="1800" dirty="0"/>
              <a:t>SCOM relies on “management packs”. </a:t>
            </a:r>
          </a:p>
          <a:p>
            <a:pPr marL="171450" indent="-171450">
              <a:spcAft>
                <a:spcPts val="1000"/>
              </a:spcAft>
              <a:buFont typeface="Arial" panose="020B0604020202020204" pitchFamily="34" charset="0"/>
              <a:buChar char="•"/>
            </a:pPr>
            <a:r>
              <a:rPr lang="en-US" sz="1800" dirty="0"/>
              <a:t>Management packs supply the logic to make it possible to monitor services, applications, infrastructure, and more. </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8B3FFE8-6368-4646-A9FA-27E6406BD5CC}"/>
              </a:ext>
            </a:extLst>
          </p:cNvPr>
          <p:cNvSpPr/>
          <p:nvPr/>
        </p:nvSpPr>
        <p:spPr bwMode="auto">
          <a:xfrm>
            <a:off x="584199" y="1666186"/>
            <a:ext cx="5362575" cy="64008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Day 1</a:t>
            </a:r>
          </a:p>
        </p:txBody>
      </p:sp>
      <p:sp>
        <p:nvSpPr>
          <p:cNvPr id="12" name="Rectangle 11">
            <a:extLst>
              <a:ext uri="{FF2B5EF4-FFF2-40B4-BE49-F238E27FC236}">
                <a16:creationId xmlns:a16="http://schemas.microsoft.com/office/drawing/2014/main" id="{040CC383-ED9E-4420-A83C-F02FAD4D1986}"/>
              </a:ext>
            </a:extLst>
          </p:cNvPr>
          <p:cNvSpPr/>
          <p:nvPr/>
        </p:nvSpPr>
        <p:spPr bwMode="auto">
          <a:xfrm>
            <a:off x="6244207" y="1666186"/>
            <a:ext cx="5362575"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Day 2</a:t>
            </a:r>
          </a:p>
        </p:txBody>
      </p:sp>
      <p:sp>
        <p:nvSpPr>
          <p:cNvPr id="2" name="Title 1">
            <a:extLst>
              <a:ext uri="{FF2B5EF4-FFF2-40B4-BE49-F238E27FC236}">
                <a16:creationId xmlns:a16="http://schemas.microsoft.com/office/drawing/2014/main" id="{D1297903-F477-4ACF-9A0D-69F6D5BC0F06}"/>
              </a:ext>
            </a:extLst>
          </p:cNvPr>
          <p:cNvSpPr>
            <a:spLocks noGrp="1"/>
          </p:cNvSpPr>
          <p:nvPr>
            <p:ph type="title"/>
          </p:nvPr>
        </p:nvSpPr>
        <p:spPr/>
        <p:txBody>
          <a:bodyPr/>
          <a:lstStyle/>
          <a:p>
            <a:r>
              <a:rPr lang="en-US" dirty="0"/>
              <a:t>Better Together: Overview</a:t>
            </a:r>
          </a:p>
        </p:txBody>
      </p:sp>
      <p:sp>
        <p:nvSpPr>
          <p:cNvPr id="17" name="Rectangle 16">
            <a:extLst>
              <a:ext uri="{FF2B5EF4-FFF2-40B4-BE49-F238E27FC236}">
                <a16:creationId xmlns:a16="http://schemas.microsoft.com/office/drawing/2014/main" id="{7A5B8BB8-E32F-4320-A413-0032A499519D}"/>
              </a:ext>
            </a:extLst>
          </p:cNvPr>
          <p:cNvSpPr/>
          <p:nvPr/>
        </p:nvSpPr>
        <p:spPr bwMode="auto">
          <a:xfrm>
            <a:off x="584196" y="251102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Welcome</a:t>
            </a:r>
          </a:p>
        </p:txBody>
      </p:sp>
      <p:pic>
        <p:nvPicPr>
          <p:cNvPr id="18" name="Picture 17">
            <a:extLst>
              <a:ext uri="{FF2B5EF4-FFF2-40B4-BE49-F238E27FC236}">
                <a16:creationId xmlns:a16="http://schemas.microsoft.com/office/drawing/2014/main" id="{49B24873-E597-4814-8E3E-69E73BE2850A}"/>
              </a:ext>
            </a:extLst>
          </p:cNvPr>
          <p:cNvPicPr>
            <a:picLocks noChangeAspect="1"/>
          </p:cNvPicPr>
          <p:nvPr/>
        </p:nvPicPr>
        <p:blipFill>
          <a:blip r:embed="rId2"/>
          <a:stretch>
            <a:fillRect/>
          </a:stretch>
        </p:blipFill>
        <p:spPr>
          <a:xfrm>
            <a:off x="-5004916" y="1616060"/>
            <a:ext cx="4348194" cy="5238788"/>
          </a:xfrm>
          <a:prstGeom prst="rect">
            <a:avLst/>
          </a:prstGeom>
        </p:spPr>
      </p:pic>
      <p:sp>
        <p:nvSpPr>
          <p:cNvPr id="19" name="Rectangle 18">
            <a:extLst>
              <a:ext uri="{FF2B5EF4-FFF2-40B4-BE49-F238E27FC236}">
                <a16:creationId xmlns:a16="http://schemas.microsoft.com/office/drawing/2014/main" id="{13026FFE-12F5-413C-80D9-5E407A66AF9B}"/>
              </a:ext>
            </a:extLst>
          </p:cNvPr>
          <p:cNvSpPr/>
          <p:nvPr/>
        </p:nvSpPr>
        <p:spPr bwMode="auto">
          <a:xfrm>
            <a:off x="584196" y="281339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Microsoft Defender for Cloud</a:t>
            </a:r>
          </a:p>
        </p:txBody>
      </p:sp>
      <p:sp>
        <p:nvSpPr>
          <p:cNvPr id="20" name="Rectangle 19">
            <a:extLst>
              <a:ext uri="{FF2B5EF4-FFF2-40B4-BE49-F238E27FC236}">
                <a16:creationId xmlns:a16="http://schemas.microsoft.com/office/drawing/2014/main" id="{BDD7C36C-437E-4698-918A-3BCC5BAC4BE1}"/>
              </a:ext>
            </a:extLst>
          </p:cNvPr>
          <p:cNvSpPr/>
          <p:nvPr/>
        </p:nvSpPr>
        <p:spPr bwMode="auto">
          <a:xfrm>
            <a:off x="584196" y="311575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Demo Walkthrough</a:t>
            </a:r>
          </a:p>
        </p:txBody>
      </p:sp>
      <p:sp>
        <p:nvSpPr>
          <p:cNvPr id="21" name="Rectangle 20">
            <a:extLst>
              <a:ext uri="{FF2B5EF4-FFF2-40B4-BE49-F238E27FC236}">
                <a16:creationId xmlns:a16="http://schemas.microsoft.com/office/drawing/2014/main" id="{9134C970-C851-4397-8BC6-5452EDF98774}"/>
              </a:ext>
            </a:extLst>
          </p:cNvPr>
          <p:cNvSpPr/>
          <p:nvPr/>
        </p:nvSpPr>
        <p:spPr bwMode="auto">
          <a:xfrm>
            <a:off x="584196" y="341812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Break</a:t>
            </a:r>
          </a:p>
        </p:txBody>
      </p:sp>
      <p:sp>
        <p:nvSpPr>
          <p:cNvPr id="22" name="Rectangle 21">
            <a:extLst>
              <a:ext uri="{FF2B5EF4-FFF2-40B4-BE49-F238E27FC236}">
                <a16:creationId xmlns:a16="http://schemas.microsoft.com/office/drawing/2014/main" id="{A5A82365-41A3-41D6-8F4A-A7E3102E5257}"/>
              </a:ext>
            </a:extLst>
          </p:cNvPr>
          <p:cNvSpPr/>
          <p:nvPr/>
        </p:nvSpPr>
        <p:spPr bwMode="auto">
          <a:xfrm>
            <a:off x="584196" y="372048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Microsoft Defender for Cloud (Advanced) Part 1</a:t>
            </a:r>
          </a:p>
        </p:txBody>
      </p:sp>
      <p:sp>
        <p:nvSpPr>
          <p:cNvPr id="23" name="Rectangle 22">
            <a:extLst>
              <a:ext uri="{FF2B5EF4-FFF2-40B4-BE49-F238E27FC236}">
                <a16:creationId xmlns:a16="http://schemas.microsoft.com/office/drawing/2014/main" id="{01A59CD5-6A81-4CC2-9212-BA3B55877A30}"/>
              </a:ext>
            </a:extLst>
          </p:cNvPr>
          <p:cNvSpPr/>
          <p:nvPr/>
        </p:nvSpPr>
        <p:spPr bwMode="auto">
          <a:xfrm>
            <a:off x="584196" y="402285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Break</a:t>
            </a:r>
          </a:p>
        </p:txBody>
      </p:sp>
      <p:sp>
        <p:nvSpPr>
          <p:cNvPr id="24" name="Rectangle 23">
            <a:extLst>
              <a:ext uri="{FF2B5EF4-FFF2-40B4-BE49-F238E27FC236}">
                <a16:creationId xmlns:a16="http://schemas.microsoft.com/office/drawing/2014/main" id="{0A0A278A-6F8D-432E-856A-D3FB3889CF52}"/>
              </a:ext>
            </a:extLst>
          </p:cNvPr>
          <p:cNvSpPr/>
          <p:nvPr/>
        </p:nvSpPr>
        <p:spPr bwMode="auto">
          <a:xfrm>
            <a:off x="584196" y="432521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Activity: Microsoft Defender for Cloud Solutions</a:t>
            </a:r>
          </a:p>
        </p:txBody>
      </p:sp>
      <p:sp>
        <p:nvSpPr>
          <p:cNvPr id="25" name="Rectangle 24">
            <a:extLst>
              <a:ext uri="{FF2B5EF4-FFF2-40B4-BE49-F238E27FC236}">
                <a16:creationId xmlns:a16="http://schemas.microsoft.com/office/drawing/2014/main" id="{925081EB-8059-4DFF-9B04-C5BDDC8B5DAB}"/>
              </a:ext>
            </a:extLst>
          </p:cNvPr>
          <p:cNvSpPr/>
          <p:nvPr/>
        </p:nvSpPr>
        <p:spPr bwMode="auto">
          <a:xfrm>
            <a:off x="584196" y="492994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Break</a:t>
            </a:r>
          </a:p>
        </p:txBody>
      </p:sp>
      <p:sp>
        <p:nvSpPr>
          <p:cNvPr id="26" name="Rectangle 25">
            <a:extLst>
              <a:ext uri="{FF2B5EF4-FFF2-40B4-BE49-F238E27FC236}">
                <a16:creationId xmlns:a16="http://schemas.microsoft.com/office/drawing/2014/main" id="{CB3D49A5-69DE-435E-BC61-A2791333E40D}"/>
              </a:ext>
            </a:extLst>
          </p:cNvPr>
          <p:cNvSpPr/>
          <p:nvPr/>
        </p:nvSpPr>
        <p:spPr bwMode="auto">
          <a:xfrm>
            <a:off x="584196" y="553467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Azure Sentinel</a:t>
            </a:r>
          </a:p>
        </p:txBody>
      </p:sp>
      <p:sp>
        <p:nvSpPr>
          <p:cNvPr id="27" name="Rectangle 26">
            <a:extLst>
              <a:ext uri="{FF2B5EF4-FFF2-40B4-BE49-F238E27FC236}">
                <a16:creationId xmlns:a16="http://schemas.microsoft.com/office/drawing/2014/main" id="{F1E876A2-668B-493C-83B1-2D0E17FC37D8}"/>
              </a:ext>
            </a:extLst>
          </p:cNvPr>
          <p:cNvSpPr/>
          <p:nvPr/>
        </p:nvSpPr>
        <p:spPr bwMode="auto">
          <a:xfrm>
            <a:off x="584196" y="613940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Hands-on: Microsoft Defender for Cloud APIs, Azure Sentinel</a:t>
            </a:r>
          </a:p>
        </p:txBody>
      </p:sp>
      <p:sp>
        <p:nvSpPr>
          <p:cNvPr id="28" name="Rectangle 27">
            <a:extLst>
              <a:ext uri="{FF2B5EF4-FFF2-40B4-BE49-F238E27FC236}">
                <a16:creationId xmlns:a16="http://schemas.microsoft.com/office/drawing/2014/main" id="{BE439A44-1F9E-4A8A-AEB7-872B465E9FA9}"/>
              </a:ext>
            </a:extLst>
          </p:cNvPr>
          <p:cNvSpPr/>
          <p:nvPr/>
        </p:nvSpPr>
        <p:spPr bwMode="auto">
          <a:xfrm>
            <a:off x="584196" y="462758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Hands-on: Microsoft Defender for Cloud Part 1</a:t>
            </a:r>
          </a:p>
        </p:txBody>
      </p:sp>
      <p:sp>
        <p:nvSpPr>
          <p:cNvPr id="29" name="Rectangle 28">
            <a:extLst>
              <a:ext uri="{FF2B5EF4-FFF2-40B4-BE49-F238E27FC236}">
                <a16:creationId xmlns:a16="http://schemas.microsoft.com/office/drawing/2014/main" id="{24F84AD1-A14A-4541-A372-4835646445F5}"/>
              </a:ext>
            </a:extLst>
          </p:cNvPr>
          <p:cNvSpPr/>
          <p:nvPr/>
        </p:nvSpPr>
        <p:spPr bwMode="auto">
          <a:xfrm>
            <a:off x="584196" y="523231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Microsoft Defender for Cloud (Advanced) Part 2</a:t>
            </a:r>
          </a:p>
        </p:txBody>
      </p:sp>
      <p:sp>
        <p:nvSpPr>
          <p:cNvPr id="30" name="Rectangle 29">
            <a:extLst>
              <a:ext uri="{FF2B5EF4-FFF2-40B4-BE49-F238E27FC236}">
                <a16:creationId xmlns:a16="http://schemas.microsoft.com/office/drawing/2014/main" id="{0DBE5E64-D72A-43F3-B10D-16E2C3900106}"/>
              </a:ext>
            </a:extLst>
          </p:cNvPr>
          <p:cNvSpPr/>
          <p:nvPr/>
        </p:nvSpPr>
        <p:spPr bwMode="auto">
          <a:xfrm>
            <a:off x="584196" y="583704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Activity: Azure Sentinel</a:t>
            </a:r>
          </a:p>
        </p:txBody>
      </p:sp>
      <p:sp>
        <p:nvSpPr>
          <p:cNvPr id="31" name="Rectangle 30">
            <a:extLst>
              <a:ext uri="{FF2B5EF4-FFF2-40B4-BE49-F238E27FC236}">
                <a16:creationId xmlns:a16="http://schemas.microsoft.com/office/drawing/2014/main" id="{E04FD40B-2A89-4591-A702-A8DA851A90C3}"/>
              </a:ext>
            </a:extLst>
          </p:cNvPr>
          <p:cNvSpPr/>
          <p:nvPr/>
        </p:nvSpPr>
        <p:spPr bwMode="auto">
          <a:xfrm>
            <a:off x="584196" y="644177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Close</a:t>
            </a:r>
          </a:p>
        </p:txBody>
      </p:sp>
      <p:sp>
        <p:nvSpPr>
          <p:cNvPr id="41" name="Rectangle 40">
            <a:extLst>
              <a:ext uri="{FF2B5EF4-FFF2-40B4-BE49-F238E27FC236}">
                <a16:creationId xmlns:a16="http://schemas.microsoft.com/office/drawing/2014/main" id="{37520A99-9EC5-416C-B20F-87AB6000B07C}"/>
              </a:ext>
            </a:extLst>
          </p:cNvPr>
          <p:cNvSpPr/>
          <p:nvPr/>
        </p:nvSpPr>
        <p:spPr bwMode="auto">
          <a:xfrm>
            <a:off x="6244207" y="251102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Welcome</a:t>
            </a:r>
          </a:p>
        </p:txBody>
      </p:sp>
      <p:sp>
        <p:nvSpPr>
          <p:cNvPr id="42" name="Rectangle 41">
            <a:extLst>
              <a:ext uri="{FF2B5EF4-FFF2-40B4-BE49-F238E27FC236}">
                <a16:creationId xmlns:a16="http://schemas.microsoft.com/office/drawing/2014/main" id="{DA6BC514-3ECA-41CD-8364-5EA65A18CDF1}"/>
              </a:ext>
            </a:extLst>
          </p:cNvPr>
          <p:cNvSpPr/>
          <p:nvPr/>
        </p:nvSpPr>
        <p:spPr bwMode="auto">
          <a:xfrm>
            <a:off x="6244207" y="281339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Microsoft Defender for Cloud + Azure Sentinel: Better Together</a:t>
            </a:r>
          </a:p>
        </p:txBody>
      </p:sp>
      <p:sp>
        <p:nvSpPr>
          <p:cNvPr id="43" name="Rectangle 42">
            <a:extLst>
              <a:ext uri="{FF2B5EF4-FFF2-40B4-BE49-F238E27FC236}">
                <a16:creationId xmlns:a16="http://schemas.microsoft.com/office/drawing/2014/main" id="{45A397F8-3463-4E89-94F4-18DDA69B1F98}"/>
              </a:ext>
            </a:extLst>
          </p:cNvPr>
          <p:cNvSpPr/>
          <p:nvPr/>
        </p:nvSpPr>
        <p:spPr bwMode="auto">
          <a:xfrm>
            <a:off x="6244207" y="311575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Log Analytics + Kusto Query Language</a:t>
            </a:r>
          </a:p>
        </p:txBody>
      </p:sp>
      <p:sp>
        <p:nvSpPr>
          <p:cNvPr id="44" name="Rectangle 43">
            <a:extLst>
              <a:ext uri="{FF2B5EF4-FFF2-40B4-BE49-F238E27FC236}">
                <a16:creationId xmlns:a16="http://schemas.microsoft.com/office/drawing/2014/main" id="{2658A07B-09DB-4A1C-BF7E-ED28D79EE2BE}"/>
              </a:ext>
            </a:extLst>
          </p:cNvPr>
          <p:cNvSpPr/>
          <p:nvPr/>
        </p:nvSpPr>
        <p:spPr bwMode="auto">
          <a:xfrm>
            <a:off x="6244207" y="341812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Activity: Estimating Costs</a:t>
            </a:r>
          </a:p>
        </p:txBody>
      </p:sp>
      <p:sp>
        <p:nvSpPr>
          <p:cNvPr id="45" name="Rectangle 44">
            <a:extLst>
              <a:ext uri="{FF2B5EF4-FFF2-40B4-BE49-F238E27FC236}">
                <a16:creationId xmlns:a16="http://schemas.microsoft.com/office/drawing/2014/main" id="{2AFB28F6-5826-4C15-9573-BE9563DA1109}"/>
              </a:ext>
            </a:extLst>
          </p:cNvPr>
          <p:cNvSpPr/>
          <p:nvPr/>
        </p:nvSpPr>
        <p:spPr bwMode="auto">
          <a:xfrm>
            <a:off x="6244207" y="372048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Hands-on: Log Analytics</a:t>
            </a:r>
          </a:p>
        </p:txBody>
      </p:sp>
      <p:sp>
        <p:nvSpPr>
          <p:cNvPr id="46" name="Rectangle 45">
            <a:extLst>
              <a:ext uri="{FF2B5EF4-FFF2-40B4-BE49-F238E27FC236}">
                <a16:creationId xmlns:a16="http://schemas.microsoft.com/office/drawing/2014/main" id="{02F7626E-2CAE-4F12-9CDE-F3C5944BFB0B}"/>
              </a:ext>
            </a:extLst>
          </p:cNvPr>
          <p:cNvSpPr/>
          <p:nvPr/>
        </p:nvSpPr>
        <p:spPr bwMode="auto">
          <a:xfrm>
            <a:off x="6244207" y="4022853"/>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Break</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73B73E46-40B9-4BF3-A7F4-EAE4B90C37AF}"/>
              </a:ext>
            </a:extLst>
          </p:cNvPr>
          <p:cNvSpPr/>
          <p:nvPr/>
        </p:nvSpPr>
        <p:spPr bwMode="auto">
          <a:xfrm>
            <a:off x="6244207" y="432521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Automation</a:t>
            </a:r>
          </a:p>
        </p:txBody>
      </p:sp>
      <p:sp>
        <p:nvSpPr>
          <p:cNvPr id="48" name="Rectangle 47">
            <a:extLst>
              <a:ext uri="{FF2B5EF4-FFF2-40B4-BE49-F238E27FC236}">
                <a16:creationId xmlns:a16="http://schemas.microsoft.com/office/drawing/2014/main" id="{0B13A668-3170-42F8-A189-383A51830114}"/>
              </a:ext>
            </a:extLst>
          </p:cNvPr>
          <p:cNvSpPr/>
          <p:nvPr/>
        </p:nvSpPr>
        <p:spPr bwMode="auto">
          <a:xfrm>
            <a:off x="6244207" y="492994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Break</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A5E94E5C-1E74-475E-8291-A18B80FB3937}"/>
              </a:ext>
            </a:extLst>
          </p:cNvPr>
          <p:cNvSpPr/>
          <p:nvPr/>
        </p:nvSpPr>
        <p:spPr bwMode="auto">
          <a:xfrm>
            <a:off x="6244207" y="553467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Break</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0279DF7E-8BA5-4EF9-9CB1-279620B51F77}"/>
              </a:ext>
            </a:extLst>
          </p:cNvPr>
          <p:cNvSpPr/>
          <p:nvPr/>
        </p:nvSpPr>
        <p:spPr bwMode="auto">
          <a:xfrm>
            <a:off x="6244207" y="613940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Hands-on: Azure Automation + Azure Sentinel</a:t>
            </a:r>
          </a:p>
        </p:txBody>
      </p:sp>
      <p:sp>
        <p:nvSpPr>
          <p:cNvPr id="51" name="Rectangle 50">
            <a:extLst>
              <a:ext uri="{FF2B5EF4-FFF2-40B4-BE49-F238E27FC236}">
                <a16:creationId xmlns:a16="http://schemas.microsoft.com/office/drawing/2014/main" id="{68FD8D68-E08D-4FFF-A9B0-3F815573B635}"/>
              </a:ext>
            </a:extLst>
          </p:cNvPr>
          <p:cNvSpPr/>
          <p:nvPr/>
        </p:nvSpPr>
        <p:spPr bwMode="auto">
          <a:xfrm>
            <a:off x="6244207" y="462758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Activity: Azure Automation</a:t>
            </a:r>
          </a:p>
        </p:txBody>
      </p:sp>
      <p:sp>
        <p:nvSpPr>
          <p:cNvPr id="52" name="Rectangle 51">
            <a:extLst>
              <a:ext uri="{FF2B5EF4-FFF2-40B4-BE49-F238E27FC236}">
                <a16:creationId xmlns:a16="http://schemas.microsoft.com/office/drawing/2014/main" id="{E4B3B6F6-E9A6-43E1-9BA6-42FF033BA6BC}"/>
              </a:ext>
            </a:extLst>
          </p:cNvPr>
          <p:cNvSpPr/>
          <p:nvPr/>
        </p:nvSpPr>
        <p:spPr bwMode="auto">
          <a:xfrm>
            <a:off x="6244207" y="523231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Security Operations Center / Microsoft SOC</a:t>
            </a:r>
          </a:p>
        </p:txBody>
      </p:sp>
      <p:sp>
        <p:nvSpPr>
          <p:cNvPr id="53" name="Rectangle 52">
            <a:extLst>
              <a:ext uri="{FF2B5EF4-FFF2-40B4-BE49-F238E27FC236}">
                <a16:creationId xmlns:a16="http://schemas.microsoft.com/office/drawing/2014/main" id="{21A9A5F1-284D-4DA2-92E6-AAB0F11BAF0B}"/>
              </a:ext>
            </a:extLst>
          </p:cNvPr>
          <p:cNvSpPr/>
          <p:nvPr/>
        </p:nvSpPr>
        <p:spPr bwMode="auto">
          <a:xfrm>
            <a:off x="6244207" y="583704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Microsoft Defender for Cloud + Azure Sentinel: Better Together</a:t>
            </a:r>
          </a:p>
        </p:txBody>
      </p:sp>
      <p:sp>
        <p:nvSpPr>
          <p:cNvPr id="54" name="Rectangle 53">
            <a:extLst>
              <a:ext uri="{FF2B5EF4-FFF2-40B4-BE49-F238E27FC236}">
                <a16:creationId xmlns:a16="http://schemas.microsoft.com/office/drawing/2014/main" id="{E0F98A67-69E8-463E-AF5B-9FB5B3403352}"/>
              </a:ext>
            </a:extLst>
          </p:cNvPr>
          <p:cNvSpPr/>
          <p:nvPr/>
        </p:nvSpPr>
        <p:spPr bwMode="auto">
          <a:xfrm>
            <a:off x="6244207" y="644177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Close</a:t>
            </a:r>
          </a:p>
        </p:txBody>
      </p:sp>
    </p:spTree>
    <p:extLst>
      <p:ext uri="{BB962C8B-B14F-4D97-AF65-F5344CB8AC3E}">
        <p14:creationId xmlns:p14="http://schemas.microsoft.com/office/powerpoint/2010/main" val="160405429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883388"/>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marL="742950" lvl="2" indent="-285750">
              <a:spcAft>
                <a:spcPts val="1000"/>
              </a:spcAft>
              <a:buFont typeface="Arial" panose="020B0604020202020204" pitchFamily="34" charset="0"/>
              <a:buChar char="•"/>
            </a:pPr>
            <a:r>
              <a:rPr lang="en-US" sz="1800" dirty="0"/>
              <a:t>Active Directory Assessment</a:t>
            </a:r>
          </a:p>
          <a:p>
            <a:pPr marL="742950" lvl="2" indent="-285750">
              <a:spcAft>
                <a:spcPts val="1000"/>
              </a:spcAft>
              <a:buFont typeface="Arial" panose="020B0604020202020204" pitchFamily="34" charset="0"/>
              <a:buChar char="•"/>
            </a:pPr>
            <a:r>
              <a:rPr lang="en-US" sz="1800" dirty="0"/>
              <a:t>Alert Management (without SCOM alerts)</a:t>
            </a:r>
          </a:p>
          <a:p>
            <a:pPr marL="742950" lvl="2" indent="-285750">
              <a:spcAft>
                <a:spcPts val="1000"/>
              </a:spcAft>
              <a:buFont typeface="Arial" panose="020B0604020202020204" pitchFamily="34" charset="0"/>
              <a:buChar char="•"/>
            </a:pPr>
            <a:r>
              <a:rPr lang="en-US" sz="1800" dirty="0"/>
              <a:t>Antimalware</a:t>
            </a:r>
          </a:p>
          <a:p>
            <a:pPr marL="742950" lvl="2" indent="-285750">
              <a:spcAft>
                <a:spcPts val="1000"/>
              </a:spcAft>
              <a:buFont typeface="Arial" panose="020B0604020202020204" pitchFamily="34" charset="0"/>
              <a:buChar char="•"/>
            </a:pPr>
            <a:r>
              <a:rPr lang="en-US" sz="1800" dirty="0"/>
              <a:t>Change Tracking</a:t>
            </a:r>
          </a:p>
          <a:p>
            <a:pPr marL="742950" lvl="2" indent="-285750">
              <a:spcAft>
                <a:spcPts val="1000"/>
              </a:spcAft>
              <a:buFont typeface="Arial" panose="020B0604020202020204" pitchFamily="34" charset="0"/>
              <a:buChar char="•"/>
            </a:pPr>
            <a:r>
              <a:rPr lang="en-US" sz="1800" dirty="0"/>
              <a:t>Security</a:t>
            </a:r>
          </a:p>
          <a:p>
            <a:pPr marL="742950" lvl="2" indent="-285750">
              <a:spcAft>
                <a:spcPts val="1000"/>
              </a:spcAft>
              <a:buFont typeface="Arial" panose="020B0604020202020204" pitchFamily="34" charset="0"/>
              <a:buChar char="•"/>
            </a:pPr>
            <a:r>
              <a:rPr lang="en-US" sz="1800" dirty="0"/>
              <a:t>SQL Assessment</a:t>
            </a:r>
          </a:p>
          <a:p>
            <a:pPr marL="742950" lvl="2" indent="-285750">
              <a:spcAft>
                <a:spcPts val="1000"/>
              </a:spcAft>
              <a:buFont typeface="Arial" panose="020B0604020202020204" pitchFamily="34" charset="0"/>
              <a:buChar char="•"/>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Tables, tables and more tables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Every solution or data connector that is enabled adds more tables to the Log Analytics workspace.</a:t>
            </a:r>
          </a:p>
        </p:txBody>
      </p:sp>
      <p:pic>
        <p:nvPicPr>
          <p:cNvPr id="4" name="Picture 3">
            <a:extLst>
              <a:ext uri="{FF2B5EF4-FFF2-40B4-BE49-F238E27FC236}">
                <a16:creationId xmlns:a16="http://schemas.microsoft.com/office/drawing/2014/main" id="{579BB4B3-A9FD-47E3-B76C-237D71283619}"/>
              </a:ext>
            </a:extLst>
          </p:cNvPr>
          <p:cNvPicPr>
            <a:picLocks noChangeAspect="1"/>
          </p:cNvPicPr>
          <p:nvPr/>
        </p:nvPicPr>
        <p:blipFill>
          <a:blip r:embed="rId3"/>
          <a:stretch>
            <a:fillRect/>
          </a:stretch>
        </p:blipFill>
        <p:spPr>
          <a:xfrm>
            <a:off x="3463958" y="2356468"/>
            <a:ext cx="5264084" cy="3456159"/>
          </a:xfrm>
          <a:prstGeom prst="rect">
            <a:avLst/>
          </a:prstGeom>
          <a:ln>
            <a:solidFill>
              <a:schemeClr val="accent1"/>
            </a:solidFill>
          </a:ln>
        </p:spPr>
      </p:pic>
    </p:spTree>
    <p:extLst>
      <p:ext uri="{BB962C8B-B14F-4D97-AF65-F5344CB8AC3E}">
        <p14:creationId xmlns:p14="http://schemas.microsoft.com/office/powerpoint/2010/main" val="38053468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148828"/>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You may want to manage your costs and limit the amount of data collected for a solution by limiting it to a particular set of agents. </a:t>
            </a:r>
          </a:p>
          <a:p>
            <a:pPr marL="285750" indent="-285750">
              <a:lnSpc>
                <a:spcPct val="100000"/>
              </a:lnSpc>
              <a:spcAft>
                <a:spcPts val="1000"/>
              </a:spcAft>
              <a:buFont typeface="Arial" panose="020B0604020202020204" pitchFamily="34" charset="0"/>
              <a:buChar char="•"/>
            </a:pPr>
            <a:r>
              <a:rPr lang="en-US" sz="1800" dirty="0"/>
              <a:t>Specify the computers that you want to include in a scope by creating a computer group. </a:t>
            </a:r>
          </a:p>
          <a:p>
            <a:pPr marL="285750" indent="-285750">
              <a:lnSpc>
                <a:spcPct val="100000"/>
              </a:lnSpc>
              <a:spcAft>
                <a:spcPts val="1000"/>
              </a:spcAft>
              <a:buFont typeface="Arial" panose="020B0604020202020204" pitchFamily="34" charset="0"/>
              <a:buChar char="•"/>
            </a:pPr>
            <a:r>
              <a:rPr lang="en-US" sz="1800" dirty="0"/>
              <a:t>The computer group can be based on a log query or imported from other sources such as Active Directory or WSUS groups. </a:t>
            </a:r>
          </a:p>
          <a:p>
            <a:pPr marL="285750" indent="-285750">
              <a:lnSpc>
                <a:spcPct val="100000"/>
              </a:lnSpc>
              <a:spcAft>
                <a:spcPts val="1000"/>
              </a:spcAft>
              <a:buFont typeface="Arial" panose="020B0604020202020204" pitchFamily="34" charset="0"/>
              <a:buChar char="•"/>
            </a:pPr>
            <a:r>
              <a:rPr lang="en-US" sz="1800" dirty="0"/>
              <a:t>Only computers that are directly connected to the workspace will be included in the scope. </a:t>
            </a:r>
          </a:p>
          <a:p>
            <a:pPr marL="285750" indent="-285750">
              <a:lnSpc>
                <a:spcPct val="100000"/>
              </a:lnSpc>
              <a:spcAft>
                <a:spcPts val="1000"/>
              </a:spcAft>
              <a:buFont typeface="Arial" panose="020B0604020202020204" pitchFamily="34" charset="0"/>
              <a:buChar char="•"/>
            </a:pPr>
            <a:r>
              <a:rPr lang="en-US" sz="1800" dirty="0"/>
              <a:t>Once you have a scope configuration, then you can apply it to one or more solutions. </a:t>
            </a:r>
          </a:p>
          <a:p>
            <a:pPr>
              <a:lnSpc>
                <a:spcPct val="100000"/>
              </a:lnSpc>
              <a:spcAft>
                <a:spcPts val="1000"/>
              </a:spcAft>
            </a:pPr>
            <a:endParaRPr lang="en-US" sz="1800" dirty="0"/>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1475276"/>
          </a:xfrm>
        </p:spPr>
        <p:txBody>
          <a:bodyPr/>
          <a:lstStyle/>
          <a:p>
            <a:pPr>
              <a:lnSpc>
                <a:spcPct val="100000"/>
              </a:lnSpc>
              <a:spcAft>
                <a:spcPts val="1000"/>
              </a:spcAft>
            </a:pPr>
            <a:r>
              <a:rPr lang="en-US" sz="1800" dirty="0"/>
              <a:t>The majority of the Solutions available are free to deploy. Keep in mind that they all increase the amount of data you’re ingesting into your Log Analytics workspace. </a:t>
            </a:r>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What was Log Analytics previous name?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What is the maximum number of custom logs that can be created?</a:t>
            </a:r>
          </a:p>
          <a:p>
            <a:endParaRPr lang="en-US" dirty="0"/>
          </a:p>
          <a:p>
            <a:r>
              <a:rPr lang="en-US" dirty="0"/>
              <a:t>What is the maximum number of columns in a table?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183563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857192"/>
          </a:xfrm>
        </p:spPr>
        <p:txBody>
          <a:bodyPr/>
          <a:lstStyle/>
          <a:p>
            <a:pPr>
              <a:lnSpc>
                <a:spcPct val="100000"/>
              </a:lnSpc>
              <a:spcAft>
                <a:spcPts val="1000"/>
              </a:spcAft>
            </a:pPr>
            <a:r>
              <a:rPr lang="en-US" sz="1800" dirty="0">
                <a:solidFill>
                  <a:schemeClr val="accent1"/>
                </a:solidFill>
              </a:rPr>
              <a:t>Default</a:t>
            </a:r>
            <a:r>
              <a:rPr lang="en-US" sz="1800" dirty="0"/>
              <a:t> Log Analytics retention is </a:t>
            </a:r>
            <a:r>
              <a:rPr lang="en-US" sz="1800" dirty="0">
                <a:solidFill>
                  <a:schemeClr val="accent1"/>
                </a:solidFill>
              </a:rPr>
              <a:t>30 days</a:t>
            </a:r>
            <a:r>
              <a:rPr lang="en-US" sz="1800" dirty="0"/>
              <a:t>.</a:t>
            </a:r>
            <a:endParaRPr lang="en-US" sz="1800" b="1" dirty="0"/>
          </a:p>
          <a:p>
            <a:pPr>
              <a:lnSpc>
                <a:spcPct val="100000"/>
              </a:lnSpc>
              <a:spcAft>
                <a:spcPts val="1000"/>
              </a:spcAft>
            </a:pPr>
            <a:r>
              <a:rPr lang="en-US" sz="1800" dirty="0">
                <a:solidFill>
                  <a:schemeClr val="accent1"/>
                </a:solidFill>
              </a:rPr>
              <a:t>Add Azure Sentinel</a:t>
            </a:r>
            <a:r>
              <a:rPr lang="en-US" sz="1800" dirty="0"/>
              <a:t>, it expands to </a:t>
            </a:r>
            <a:r>
              <a:rPr lang="en-US" sz="1800" dirty="0">
                <a:solidFill>
                  <a:schemeClr val="accent1"/>
                </a:solidFill>
              </a:rPr>
              <a:t>90 days</a:t>
            </a:r>
            <a:r>
              <a:rPr lang="en-US" sz="1800" dirty="0"/>
              <a:t>.</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8" y="3280857"/>
            <a:ext cx="9860485" cy="311718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676630"/>
          </a:xfrm>
        </p:spPr>
        <p:txBody>
          <a:bodyPr/>
          <a:lstStyle/>
          <a:p>
            <a:pPr>
              <a:lnSpc>
                <a:spcPct val="100000"/>
              </a:lnSpc>
              <a:spcAft>
                <a:spcPts val="1000"/>
              </a:spcAft>
            </a:pPr>
            <a:r>
              <a:rPr lang="en-US" sz="1800" dirty="0">
                <a:solidFill>
                  <a:schemeClr val="accent1"/>
                </a:solidFill>
                <a:latin typeface="+mj-lt"/>
              </a:rPr>
              <a:t>Storage Account </a:t>
            </a:r>
            <a:r>
              <a:rPr lang="en-US" sz="1800" dirty="0"/>
              <a:t>-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dirty="0">
                <a:solidFill>
                  <a:schemeClr val="accent1"/>
                </a:solidFill>
                <a:latin typeface="+mj-lt"/>
              </a:rPr>
              <a:t>Event Hub </a:t>
            </a:r>
            <a:r>
              <a:rPr lang="en-US" sz="1800" dirty="0"/>
              <a:t>-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623" y="4368933"/>
            <a:ext cx="9050755" cy="19700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700" b="1" dirty="0">
                <a:solidFill>
                  <a:srgbClr val="000000"/>
                </a:solidFill>
                <a:latin typeface="Segoe UI"/>
                <a:ea typeface="Segoe UI" pitchFamily="34" charset="0"/>
                <a:cs typeface="Segoe UI" pitchFamily="34" charset="0"/>
              </a:rPr>
              <a:t>10</a:t>
            </a: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Activity: Estimating Costs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lang="en-US" sz="900" b="1" dirty="0">
                <a:solidFill>
                  <a:schemeClr val="bg1"/>
                </a:solidFill>
                <a:latin typeface="Segoe UI"/>
              </a:rPr>
              <a:t>Hands-on: Log Analytics</a:t>
            </a:r>
            <a:endParaRPr kumimoji="0" lang="en-US" sz="900" b="1" i="0" u="none" strike="noStrike" kern="1200" cap="none" spc="0" normalizeH="0" baseline="0" noProof="0" dirty="0">
              <a:ln>
                <a:noFill/>
              </a:ln>
              <a:solidFill>
                <a:schemeClr val="bg1"/>
              </a:solidFill>
              <a:effectLst/>
              <a:uLnTx/>
              <a:uFillTx/>
              <a:latin typeface="Segoe UI"/>
              <a:ea typeface="+mn-ea"/>
              <a:cs typeface="+mn-cs"/>
            </a:endParaRP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573448"/>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017165"/>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33373874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Data Explorer Revisited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093430"/>
          </a:xfrm>
        </p:spPr>
        <p:txBody>
          <a:bodyPr/>
          <a:lstStyle/>
          <a:p>
            <a:pPr>
              <a:lnSpc>
                <a:spcPct val="100000"/>
              </a:lnSpc>
              <a:spcAft>
                <a:spcPts val="1000"/>
              </a:spcAft>
            </a:pPr>
            <a:r>
              <a:rPr lang="en-US" sz="1800" dirty="0"/>
              <a:t>Azure Data Explorer is a fast and highly scalable data exploration </a:t>
            </a:r>
            <a:br>
              <a:rPr lang="en-US" sz="1800" dirty="0"/>
            </a:br>
            <a:r>
              <a:rPr lang="en-US" sz="1800" dirty="0"/>
              <a:t>service for log and telemetry data. </a:t>
            </a:r>
          </a:p>
          <a:p>
            <a:pPr>
              <a:lnSpc>
                <a:spcPct val="100000"/>
              </a:lnSpc>
              <a:spcAft>
                <a:spcPts val="1000"/>
              </a:spcAft>
            </a:pPr>
            <a:r>
              <a:rPr lang="en-US" sz="1800" dirty="0"/>
              <a:t>It helps you handle the many data streams emitted by modern</a:t>
            </a:r>
            <a:br>
              <a:rPr lang="en-US" sz="1800" dirty="0"/>
            </a:br>
            <a:r>
              <a:rPr lang="en-US" sz="1800" dirty="0"/>
              <a:t> software, so you can collect, store, and analyze data. </a:t>
            </a:r>
          </a:p>
          <a:p>
            <a:pPr>
              <a:lnSpc>
                <a:spcPct val="100000"/>
              </a:lnSpc>
              <a:spcAft>
                <a:spcPts val="1000"/>
              </a:spcAft>
            </a:pPr>
            <a:r>
              <a:rPr lang="en-US" sz="1800" dirty="0"/>
              <a:t>Azure Data Explorer is ideal for analyzing large volumes of diverse </a:t>
            </a:r>
            <a:br>
              <a:rPr lang="en-US" sz="1800" dirty="0"/>
            </a:br>
            <a:r>
              <a:rPr lang="en-US" sz="1800" dirty="0"/>
              <a:t>data from any data source, such as websites, applications, IoT devices</a:t>
            </a:r>
            <a:br>
              <a:rPr lang="en-US" sz="1800" dirty="0"/>
            </a:br>
            <a:r>
              <a:rPr lang="en-US" sz="1800" dirty="0"/>
              <a:t>, and more. </a:t>
            </a:r>
          </a:p>
          <a:p>
            <a:pPr>
              <a:lnSpc>
                <a:spcPct val="100000"/>
              </a:lnSpc>
              <a:spcAft>
                <a:spcPts val="1000"/>
              </a:spcAft>
            </a:pPr>
            <a:r>
              <a:rPr lang="en-US" sz="1800" dirty="0"/>
              <a:t>This data is used for diagnostics, monitoring, reporting, machine </a:t>
            </a:r>
            <a:br>
              <a:rPr lang="en-US" sz="1800" dirty="0"/>
            </a:br>
            <a:r>
              <a:rPr lang="en-US" sz="1800" dirty="0"/>
              <a:t>learning, and additional analytics capabilities. </a:t>
            </a:r>
          </a:p>
          <a:p>
            <a:pPr>
              <a:lnSpc>
                <a:spcPct val="100000"/>
              </a:lnSpc>
              <a:spcAft>
                <a:spcPts val="1000"/>
              </a:spcAft>
            </a:pPr>
            <a:r>
              <a:rPr lang="en-US" sz="1800" dirty="0"/>
              <a:t>Azure Data Explorer makes it simple to ingest this data and enables you to do complex ad hoc queries on the data in seconds.</a:t>
            </a:r>
          </a:p>
          <a:p>
            <a:pPr>
              <a:lnSpc>
                <a:spcPct val="100000"/>
              </a:lnSpc>
              <a:spcAft>
                <a:spcPts val="1000"/>
              </a:spcAft>
            </a:pPr>
            <a:endParaRPr lang="en-US" sz="1800" b="1" dirty="0"/>
          </a:p>
          <a:p>
            <a:pPr>
              <a:lnSpc>
                <a:spcPct val="100000"/>
              </a:lnSpc>
              <a:spcAft>
                <a:spcPts val="1000"/>
              </a:spcAft>
            </a:pPr>
            <a:r>
              <a:rPr lang="en-US" sz="1800" b="1" dirty="0"/>
              <a:t>Azure Data Explorer can consume the Event Hub target from the Log Analytics Data Export process.</a:t>
            </a:r>
          </a:p>
        </p:txBody>
      </p:sp>
      <p:pic>
        <p:nvPicPr>
          <p:cNvPr id="4" name="Picture 3" descr="Icon&#10;&#10;Description automatically generated">
            <a:extLst>
              <a:ext uri="{FF2B5EF4-FFF2-40B4-BE49-F238E27FC236}">
                <a16:creationId xmlns:a16="http://schemas.microsoft.com/office/drawing/2014/main" id="{8B7770EC-6ED5-47C9-977B-4B769E74A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318" y="1434370"/>
            <a:ext cx="4663610" cy="2448395"/>
          </a:xfrm>
          <a:prstGeom prst="rect">
            <a:avLst/>
          </a:prstGeom>
        </p:spPr>
      </p:pic>
    </p:spTree>
    <p:extLst>
      <p:ext uri="{BB962C8B-B14F-4D97-AF65-F5344CB8AC3E}">
        <p14:creationId xmlns:p14="http://schemas.microsoft.com/office/powerpoint/2010/main" val="33543682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Data Explorer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b="1" dirty="0"/>
              <a:t>Create database</a:t>
            </a:r>
            <a:r>
              <a:rPr lang="en-US" sz="1800" dirty="0"/>
              <a:t>: Create a cluster and then create one or more databases in that cluster.</a:t>
            </a:r>
          </a:p>
          <a:p>
            <a:pPr>
              <a:lnSpc>
                <a:spcPct val="100000"/>
              </a:lnSpc>
              <a:spcAft>
                <a:spcPts val="1000"/>
              </a:spcAft>
            </a:pPr>
            <a:endParaRPr lang="en-US" sz="1800" b="1" dirty="0"/>
          </a:p>
          <a:p>
            <a:pPr>
              <a:lnSpc>
                <a:spcPct val="100000"/>
              </a:lnSpc>
              <a:spcAft>
                <a:spcPts val="1000"/>
              </a:spcAft>
            </a:pPr>
            <a:r>
              <a:rPr lang="en-US" sz="1800" b="1" dirty="0"/>
              <a:t>Ingest data</a:t>
            </a:r>
            <a:r>
              <a:rPr lang="en-US" sz="1800" dirty="0"/>
              <a:t>: Load data into database tables so that you can run queries against it. </a:t>
            </a:r>
          </a:p>
          <a:p>
            <a:pPr>
              <a:lnSpc>
                <a:spcPct val="100000"/>
              </a:lnSpc>
              <a:spcAft>
                <a:spcPts val="1000"/>
              </a:spcAft>
            </a:pPr>
            <a:endParaRPr lang="en-US" sz="1800" b="1" dirty="0"/>
          </a:p>
          <a:p>
            <a:pPr>
              <a:lnSpc>
                <a:spcPct val="100000"/>
              </a:lnSpc>
              <a:spcAft>
                <a:spcPts val="1000"/>
              </a:spcAft>
            </a:pPr>
            <a:r>
              <a:rPr lang="en-US" sz="1800" b="1" dirty="0"/>
              <a:t>Query database</a:t>
            </a:r>
            <a:r>
              <a:rPr lang="en-US" sz="1800" dirty="0"/>
              <a:t>: Use our web application to run, review, and share queries and results. It's available in the Azure portal and as a stand-alone application. You can also send queries programmatically (using an SDK) or to a REST API endpoint. </a:t>
            </a:r>
          </a:p>
          <a:p>
            <a:pPr>
              <a:lnSpc>
                <a:spcPct val="100000"/>
              </a:lnSpc>
              <a:spcAft>
                <a:spcPts val="1000"/>
              </a:spcAft>
            </a:pPr>
            <a:endParaRPr lang="en-US" sz="1800" b="1" dirty="0"/>
          </a:p>
        </p:txBody>
      </p:sp>
      <p:pic>
        <p:nvPicPr>
          <p:cNvPr id="4" name="Picture 3" descr="Diagram&#10;&#10;Description automatically generated">
            <a:extLst>
              <a:ext uri="{FF2B5EF4-FFF2-40B4-BE49-F238E27FC236}">
                <a16:creationId xmlns:a16="http://schemas.microsoft.com/office/drawing/2014/main" id="{8C6A70D2-A750-4A46-9723-160CAEE16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80940"/>
            <a:ext cx="5411227" cy="4696119"/>
          </a:xfrm>
          <a:prstGeom prst="rect">
            <a:avLst/>
          </a:prstGeom>
        </p:spPr>
      </p:pic>
    </p:spTree>
    <p:extLst>
      <p:ext uri="{BB962C8B-B14F-4D97-AF65-F5344CB8AC3E}">
        <p14:creationId xmlns:p14="http://schemas.microsoft.com/office/powerpoint/2010/main" val="261279178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513" y="2826084"/>
            <a:ext cx="6276975" cy="3733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594830"/>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lvl="2">
              <a:spcAft>
                <a:spcPts val="1000"/>
              </a:spcAft>
            </a:pPr>
            <a:r>
              <a:rPr lang="en-US" sz="1800" dirty="0"/>
              <a:t>Log queries cannot:</a:t>
            </a:r>
          </a:p>
          <a:p>
            <a:pPr lvl="2">
              <a:spcAft>
                <a:spcPts val="1000"/>
              </a:spcAft>
            </a:pPr>
            <a:r>
              <a:rPr lang="en-US" sz="1800" dirty="0"/>
              <a:t>	return more than 500,000 rows</a:t>
            </a:r>
          </a:p>
          <a:p>
            <a:pPr lvl="2">
              <a:spcAft>
                <a:spcPts val="1000"/>
              </a:spcAft>
            </a:pPr>
            <a:r>
              <a:rPr lang="en-US" sz="1800" dirty="0"/>
              <a:t>	return more than 64,000,000 bytes</a:t>
            </a:r>
          </a:p>
          <a:p>
            <a:pPr lvl="2">
              <a:spcAft>
                <a:spcPts val="1000"/>
              </a:spcAft>
            </a:pPr>
            <a:r>
              <a:rPr lang="en-US" sz="1800" dirty="0"/>
              <a:t>	run longer than 10 minutes by default</a:t>
            </a:r>
          </a:p>
          <a:p>
            <a:pPr lvl="2">
              <a:spcAft>
                <a:spcPts val="1000"/>
              </a:spcAft>
            </a:pPr>
            <a:r>
              <a:rPr lang="en-US" sz="1800" dirty="0"/>
              <a:t>Log Analytics connector is limited to 100 calls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6712930" y="3020790"/>
            <a:ext cx="4891980" cy="1264920"/>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119555"/>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algorithms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grpSp>
        <p:nvGrpSpPr>
          <p:cNvPr id="2" name="Group 1">
            <a:extLst>
              <a:ext uri="{FF2B5EF4-FFF2-40B4-BE49-F238E27FC236}">
                <a16:creationId xmlns:a16="http://schemas.microsoft.com/office/drawing/2014/main" id="{2DB45A7B-D475-448C-AA75-3B07B12BBBBF}"/>
              </a:ext>
            </a:extLst>
          </p:cNvPr>
          <p:cNvGrpSpPr/>
          <p:nvPr/>
        </p:nvGrpSpPr>
        <p:grpSpPr>
          <a:xfrm>
            <a:off x="1994068" y="4733652"/>
            <a:ext cx="8203865" cy="1546794"/>
            <a:chOff x="1965292" y="4733652"/>
            <a:chExt cx="8203865" cy="1546794"/>
          </a:xfrm>
        </p:grpSpPr>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965292" y="4733653"/>
              <a:ext cx="1379954" cy="1546793"/>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409" y="4733652"/>
              <a:ext cx="1546793" cy="15467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365" y="4733653"/>
              <a:ext cx="1546792" cy="15467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9777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673552"/>
          </a:xfrm>
        </p:spPr>
        <p:txBody>
          <a:bodyPr/>
          <a:lstStyle/>
          <a:p>
            <a:pPr>
              <a:lnSpc>
                <a:spcPct val="100000"/>
              </a:lnSpc>
              <a:spcAft>
                <a:spcPts val="1000"/>
              </a:spcAft>
            </a:pPr>
            <a:r>
              <a:rPr lang="en-US" sz="1800" dirty="0">
                <a:solidFill>
                  <a:schemeClr val="accent1"/>
                </a:solidFill>
                <a:latin typeface="+mj-lt"/>
              </a:rPr>
              <a:t>IP addresses</a:t>
            </a:r>
            <a:r>
              <a:rPr lang="en-US" sz="1800" dirty="0"/>
              <a:t>: Log Analytics collects a variety of IP information across many different tables. </a:t>
            </a:r>
          </a:p>
          <a:p>
            <a:pPr>
              <a:lnSpc>
                <a:spcPct val="100000"/>
              </a:lnSpc>
              <a:spcAft>
                <a:spcPts val="1000"/>
              </a:spcAft>
            </a:pPr>
            <a:r>
              <a:rPr lang="en-US" sz="1800" dirty="0">
                <a:solidFill>
                  <a:schemeClr val="accent1"/>
                </a:solidFill>
                <a:latin typeface="+mj-lt"/>
              </a:rPr>
              <a:t>User IDs</a:t>
            </a:r>
            <a:r>
              <a:rPr lang="en-US" sz="1800" dirty="0"/>
              <a:t>: User IDs are found in a large variety of solutions and tables.</a:t>
            </a:r>
          </a:p>
          <a:p>
            <a:pPr>
              <a:lnSpc>
                <a:spcPct val="100000"/>
              </a:lnSpc>
              <a:spcAft>
                <a:spcPts val="1000"/>
              </a:spcAft>
            </a:pPr>
            <a:r>
              <a:rPr lang="en-US" sz="1800" dirty="0">
                <a:solidFill>
                  <a:schemeClr val="accent1"/>
                </a:solidFill>
                <a:latin typeface="+mj-lt"/>
              </a:rPr>
              <a:t>Device IDs</a:t>
            </a:r>
            <a:r>
              <a:rPr lang="en-US" sz="1800" dirty="0"/>
              <a:t>: Like user IDs, device IDs are sometimes considered "private". </a:t>
            </a:r>
          </a:p>
          <a:p>
            <a:pPr>
              <a:lnSpc>
                <a:spcPct val="100000"/>
              </a:lnSpc>
              <a:spcAft>
                <a:spcPts val="1000"/>
              </a:spcAft>
            </a:pPr>
            <a:r>
              <a:rPr lang="en-US" sz="1800" dirty="0">
                <a:solidFill>
                  <a:schemeClr val="accent1"/>
                </a:solidFill>
                <a:latin typeface="+mj-lt"/>
              </a:rPr>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r>
              <a:rPr lang="en-US" sz="1800" dirty="0">
                <a:solidFill>
                  <a:schemeClr val="accent1"/>
                </a:solidFill>
                <a:latin typeface="+mj-lt"/>
              </a:rPr>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830997"/>
          </a:xfrm>
        </p:spPr>
        <p:txBody>
          <a:bodyPr/>
          <a:lstStyle/>
          <a:p>
            <a:pPr>
              <a:lnSpc>
                <a:spcPct val="100000"/>
              </a:lnSpc>
              <a:spcAft>
                <a:spcPts val="1000"/>
              </a:spcAft>
            </a:pPr>
            <a:r>
              <a:rPr lang="nn-NO" sz="1800" dirty="0"/>
              <a:t>POST </a:t>
            </a:r>
            <a:r>
              <a:rPr lang="nn-NO" sz="1800" dirty="0">
                <a:hlinkClick r:id="rId3"/>
              </a:rPr>
              <a:t>https://management.azure.com/subscriptions/00000000-0000-0000-0000-00000000000/resourceGroups/OIAutoRest5123/providers/Microsoft.OperationalInsights/workspaces/aztest5048/purge?api-version=2020-08-01</a:t>
            </a:r>
            <a:r>
              <a:rPr lang="nn-NO" sz="1800" dirty="0"/>
              <a:t> </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4"/>
          <a:stretch>
            <a:fillRect/>
          </a:stretch>
        </p:blipFill>
        <p:spPr>
          <a:xfrm>
            <a:off x="4533900" y="2783556"/>
            <a:ext cx="3124200" cy="2409825"/>
          </a:xfrm>
          <a:prstGeom prst="rect">
            <a:avLst/>
          </a:prstGeom>
          <a:ln>
            <a:solidFill>
              <a:schemeClr val="accent1"/>
            </a:solidFill>
          </a:ln>
        </p:spPr>
      </p:pic>
    </p:spTree>
    <p:extLst>
      <p:ext uri="{BB962C8B-B14F-4D97-AF65-F5344CB8AC3E}">
        <p14:creationId xmlns:p14="http://schemas.microsoft.com/office/powerpoint/2010/main" val="13552338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8263" y="2321005"/>
            <a:ext cx="4167887" cy="2215991"/>
          </a:xfrm>
        </p:spPr>
        <p:txBody>
          <a:bodyPr/>
          <a:lstStyle/>
          <a:p>
            <a:r>
              <a:rPr lang="en-US" dirty="0"/>
              <a:t>Microsoft Defender for Cloud + Azure Sentinel - Better Together!</a:t>
            </a:r>
          </a:p>
        </p:txBody>
      </p:sp>
      <p:pic>
        <p:nvPicPr>
          <p:cNvPr id="15" name="Picture Placeholder 14" descr="A picture containing icon&#10;&#10;Description automatically generated">
            <a:extLst>
              <a:ext uri="{FF2B5EF4-FFF2-40B4-BE49-F238E27FC236}">
                <a16:creationId xmlns:a16="http://schemas.microsoft.com/office/drawing/2014/main" id="{5C5E17B2-BFC0-4808-A626-1704A084BE95}"/>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7128" r="17128"/>
          <a:stretch>
            <a:fillRect/>
          </a:stretch>
        </p:blipFill>
        <p:spPr/>
      </p:pic>
    </p:spTree>
    <p:custDataLst>
      <p:tags r:id="rId1"/>
    </p:custDataLst>
    <p:extLst>
      <p:ext uri="{BB962C8B-B14F-4D97-AF65-F5344CB8AC3E}">
        <p14:creationId xmlns:p14="http://schemas.microsoft.com/office/powerpoint/2010/main" val="99567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p:txBody>
          <a:bodyPr vert="horz" lIns="91440" tIns="45720" rIns="91440" bIns="45720" rtlCol="0">
            <a:normAutofit fontScale="85000" lnSpcReduction="20000"/>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459869" y="3719775"/>
            <a:ext cx="9272263" cy="1577439"/>
          </a:xfrm>
          <a:prstGeom prst="rect">
            <a:avLst/>
          </a:prstGeom>
          <a:ln>
            <a:solidFill>
              <a:schemeClr val="accent1"/>
            </a:solidFill>
          </a:ln>
        </p:spPr>
      </p:pic>
    </p:spTree>
    <p:extLst>
      <p:ext uri="{BB962C8B-B14F-4D97-AF65-F5344CB8AC3E}">
        <p14:creationId xmlns:p14="http://schemas.microsoft.com/office/powerpoint/2010/main" val="36012341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621026"/>
          </a:xfrm>
        </p:spPr>
        <p:txBody>
          <a:bodyPr/>
          <a:lstStyle/>
          <a:p>
            <a:pPr>
              <a:lnSpc>
                <a:spcPct val="100000"/>
              </a:lnSpc>
              <a:spcAft>
                <a:spcPts val="1000"/>
              </a:spcAft>
            </a:pPr>
            <a:r>
              <a:rPr lang="en-US" sz="1800" dirty="0"/>
              <a:t>Some useful KQL operators:</a:t>
            </a:r>
          </a:p>
          <a:p>
            <a:pPr lvl="2">
              <a:spcAft>
                <a:spcPts val="1000"/>
              </a:spcAft>
            </a:pPr>
            <a:r>
              <a:rPr lang="en-US" sz="1800" b="1" dirty="0"/>
              <a:t>where</a:t>
            </a:r>
            <a:r>
              <a:rPr lang="en-US" sz="1800" dirty="0"/>
              <a:t> - Filter a table to the subset of rows that satisfy a predicate.</a:t>
            </a:r>
          </a:p>
          <a:p>
            <a:pPr lvl="2">
              <a:spcAft>
                <a:spcPts val="1000"/>
              </a:spcAft>
            </a:pPr>
            <a:r>
              <a:rPr lang="en-US" sz="1800" b="1" dirty="0"/>
              <a:t>summarize</a:t>
            </a:r>
            <a:r>
              <a:rPr lang="en-US" sz="1800" dirty="0"/>
              <a:t> - Produce a table that aggregates the content of the input table.</a:t>
            </a:r>
          </a:p>
          <a:p>
            <a:pPr lvl="2">
              <a:spcAft>
                <a:spcPts val="1000"/>
              </a:spcAft>
            </a:pPr>
            <a:r>
              <a:rPr lang="en-US" sz="1800" b="1" dirty="0"/>
              <a:t>join</a:t>
            </a:r>
            <a:r>
              <a:rPr lang="en-US" sz="1800" dirty="0"/>
              <a:t> - Merge the rows of two tables to form a new table by matching values of the specified column(s) from each table.</a:t>
            </a:r>
          </a:p>
          <a:p>
            <a:pPr lvl="2">
              <a:spcAft>
                <a:spcPts val="1000"/>
              </a:spcAft>
            </a:pPr>
            <a:r>
              <a:rPr lang="en-US" sz="1800" b="1" dirty="0"/>
              <a:t>count</a:t>
            </a:r>
            <a:r>
              <a:rPr lang="en-US" sz="1800" dirty="0"/>
              <a:t> - Return the number of records in the input record set.</a:t>
            </a:r>
          </a:p>
          <a:p>
            <a:pPr lvl="2">
              <a:spcAft>
                <a:spcPts val="1000"/>
              </a:spcAft>
            </a:pPr>
            <a:r>
              <a:rPr lang="en-US" sz="1800" b="1" dirty="0"/>
              <a:t>top</a:t>
            </a:r>
            <a:r>
              <a:rPr lang="en-US" sz="1800" dirty="0"/>
              <a:t> - Return the first N records sorted by the specified columns.</a:t>
            </a:r>
          </a:p>
          <a:p>
            <a:pPr lvl="2">
              <a:spcAft>
                <a:spcPts val="1000"/>
              </a:spcAft>
            </a:pPr>
            <a:r>
              <a:rPr lang="en-US" sz="1800" dirty="0"/>
              <a:t>limit - Return up to the specified number of rows.</a:t>
            </a:r>
          </a:p>
          <a:p>
            <a:pPr lvl="2">
              <a:spcAft>
                <a:spcPts val="1000"/>
              </a:spcAft>
            </a:pPr>
            <a:r>
              <a:rPr lang="en-US" sz="1800" b="1" dirty="0"/>
              <a:t>project</a:t>
            </a:r>
            <a:r>
              <a:rPr lang="en-US" sz="1800" dirty="0"/>
              <a:t> - Select the columns to include, rename or drop, and insert new computed columns.</a:t>
            </a:r>
          </a:p>
          <a:p>
            <a:pPr lvl="2">
              <a:spcAft>
                <a:spcPts val="1000"/>
              </a:spcAft>
            </a:pPr>
            <a:r>
              <a:rPr lang="en-US" sz="1800" b="1" dirty="0"/>
              <a:t>extend</a:t>
            </a:r>
            <a:r>
              <a:rPr lang="en-US" sz="1800" dirty="0"/>
              <a:t> - Create calculated columns and append them to the result set.</a:t>
            </a:r>
          </a:p>
          <a:p>
            <a:pPr lvl="2">
              <a:spcAft>
                <a:spcPts val="1000"/>
              </a:spcAft>
            </a:pPr>
            <a:r>
              <a:rPr lang="en-US" sz="1800" b="1" dirty="0" err="1"/>
              <a:t>makeset</a:t>
            </a:r>
            <a:r>
              <a:rPr lang="en-US" sz="1800" dirty="0"/>
              <a:t> - Return a dynamic (JSON) array of the set of distinct values that Expr takes in the group</a:t>
            </a:r>
          </a:p>
          <a:p>
            <a:pPr lvl="2">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Functions</a:t>
            </a:r>
          </a:p>
        </p:txBody>
      </p:sp>
      <p:sp>
        <p:nvSpPr>
          <p:cNvPr id="6" name="Text Placeholder 5"/>
          <p:cNvSpPr>
            <a:spLocks noGrp="1"/>
          </p:cNvSpPr>
          <p:nvPr>
            <p:ph type="body" sz="quarter" idx="10"/>
          </p:nvPr>
        </p:nvSpPr>
        <p:spPr>
          <a:xfrm>
            <a:off x="586390" y="1434370"/>
            <a:ext cx="11018520" cy="4585871"/>
          </a:xfrm>
        </p:spPr>
        <p:txBody>
          <a:bodyPr/>
          <a:lstStyle/>
          <a:p>
            <a:pPr lvl="1"/>
            <a:r>
              <a:rPr lang="en-US" sz="2800" dirty="0">
                <a:cs typeface="Segoe UI Semilight" panose="020B0402040204020203" pitchFamily="34" charset="0"/>
              </a:rPr>
              <a:t>Functions are reusable queries or query parts</a:t>
            </a:r>
          </a:p>
          <a:p>
            <a:pPr lvl="1"/>
            <a:endParaRPr lang="en-US" sz="2800" dirty="0">
              <a:cs typeface="Segoe UI Semilight" panose="020B0402040204020203" pitchFamily="34" charset="0"/>
            </a:endParaRPr>
          </a:p>
          <a:p>
            <a:pPr lvl="2">
              <a:spcAft>
                <a:spcPts val="1800"/>
              </a:spcAft>
            </a:pPr>
            <a:r>
              <a:rPr lang="en-US" sz="2400" dirty="0">
                <a:latin typeface="+mj-lt"/>
                <a:cs typeface="Segoe UI Semilight" panose="020B0402040204020203" pitchFamily="34" charset="0"/>
              </a:rPr>
              <a:t>Stored functions</a:t>
            </a:r>
            <a:r>
              <a:rPr lang="en-US" sz="2400" dirty="0">
                <a:cs typeface="Segoe UI Semilight" panose="020B0402040204020203" pitchFamily="34" charset="0"/>
              </a:rPr>
              <a:t>, which are user-defined functions that are stored and managed a one kind of a database's schema entities. </a:t>
            </a:r>
          </a:p>
          <a:p>
            <a:pPr lvl="2">
              <a:spcAft>
                <a:spcPts val="1800"/>
              </a:spcAft>
            </a:pPr>
            <a:r>
              <a:rPr lang="en-US" sz="2400" dirty="0">
                <a:latin typeface="+mj-lt"/>
                <a:cs typeface="Segoe UI Semilight" panose="020B0402040204020203" pitchFamily="34" charset="0"/>
              </a:rPr>
              <a:t>Query-defined functions</a:t>
            </a:r>
            <a:r>
              <a:rPr lang="en-US" sz="2400" dirty="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cs typeface="Segoe UI Semilight" panose="020B0402040204020203" pitchFamily="34" charset="0"/>
            </a:endParaRPr>
          </a:p>
          <a:p>
            <a:pPr lvl="2"/>
            <a:r>
              <a:rPr lang="en-US" sz="2400" dirty="0">
                <a:latin typeface="+mj-lt"/>
                <a:cs typeface="Segoe UI Semilight" panose="020B0402040204020203" pitchFamily="34" charset="0"/>
              </a:rPr>
              <a:t>Built-in functions</a:t>
            </a:r>
            <a:r>
              <a:rPr lang="en-US" sz="2400" dirty="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Built-In Functions</a:t>
            </a:r>
          </a:p>
        </p:txBody>
      </p:sp>
      <p:sp>
        <p:nvSpPr>
          <p:cNvPr id="6" name="Text Placeholder 5"/>
          <p:cNvSpPr>
            <a:spLocks noGrp="1"/>
          </p:cNvSpPr>
          <p:nvPr>
            <p:ph type="body" sz="quarter" idx="10"/>
          </p:nvPr>
        </p:nvSpPr>
        <p:spPr>
          <a:xfrm>
            <a:off x="586390" y="1434370"/>
            <a:ext cx="11018520" cy="2271391"/>
          </a:xfrm>
        </p:spPr>
        <p:txBody>
          <a:bodyPr/>
          <a:lstStyle/>
          <a:p>
            <a:pPr lvl="1"/>
            <a:r>
              <a:rPr lang="en-US" sz="1800" dirty="0">
                <a:cs typeface="Segoe UI Semilight" panose="020B0402040204020203" pitchFamily="34" charset="0"/>
              </a:rPr>
              <a:t>Kusto has many pre-defined, built-in functions you can use</a:t>
            </a:r>
          </a:p>
          <a:p>
            <a:pPr lvl="2"/>
            <a:r>
              <a:rPr lang="en-US" sz="1800" dirty="0">
                <a:cs typeface="Segoe UI Semilight" panose="020B0402040204020203" pitchFamily="34" charset="0"/>
              </a:rPr>
              <a:t>Scalar</a:t>
            </a:r>
          </a:p>
          <a:p>
            <a:pPr lvl="2"/>
            <a:r>
              <a:rPr lang="en-US" sz="1800" dirty="0">
                <a:cs typeface="Segoe UI Semilight" panose="020B0402040204020203" pitchFamily="34" charset="0"/>
              </a:rPr>
              <a:t>Aggregation</a:t>
            </a:r>
          </a:p>
          <a:p>
            <a:pPr lvl="2"/>
            <a:r>
              <a:rPr lang="en-US" sz="1800" dirty="0">
                <a:cs typeface="Segoe UI Semilight" panose="020B0402040204020203" pitchFamily="34" charset="0"/>
              </a:rPr>
              <a:t>Window</a:t>
            </a:r>
          </a:p>
          <a:p>
            <a:pPr lvl="2"/>
            <a:r>
              <a:rPr lang="en-US" sz="1800" dirty="0">
                <a:cs typeface="Segoe UI Semilight" panose="020B0402040204020203" pitchFamily="34" charset="0"/>
              </a:rPr>
              <a:t>Time Series Analysis</a:t>
            </a:r>
          </a:p>
          <a:p>
            <a:pPr lvl="2"/>
            <a:r>
              <a:rPr lang="en-US" sz="1800" dirty="0">
                <a:cs typeface="Segoe UI Semilight" panose="020B0402040204020203" pitchFamily="34" charset="0"/>
              </a:rPr>
              <a:t>Machine Learning</a:t>
            </a:r>
          </a:p>
          <a:p>
            <a:pPr lvl="2"/>
            <a:r>
              <a:rPr lang="en-US" sz="1800" dirty="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8091487" y="1434370"/>
            <a:ext cx="2714625" cy="3800475"/>
          </a:xfrm>
          <a:prstGeom prst="rect">
            <a:avLst/>
          </a:prstGeom>
          <a:ln>
            <a:solidFill>
              <a:schemeClr val="accent1"/>
            </a:solidFill>
          </a:ln>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User-defined Functions</a:t>
            </a:r>
          </a:p>
        </p:txBody>
      </p:sp>
      <p:sp>
        <p:nvSpPr>
          <p:cNvPr id="6" name="Text Placeholder 5"/>
          <p:cNvSpPr>
            <a:spLocks noGrp="1"/>
          </p:cNvSpPr>
          <p:nvPr>
            <p:ph type="body" sz="quarter" idx="10"/>
          </p:nvPr>
        </p:nvSpPr>
        <p:spPr>
          <a:xfrm>
            <a:off x="586390" y="1434370"/>
            <a:ext cx="11018520" cy="4419671"/>
          </a:xfrm>
        </p:spPr>
        <p:txBody>
          <a:bodyPr/>
          <a:lstStyle/>
          <a:p>
            <a:pPr lvl="1"/>
            <a:r>
              <a:rPr lang="en-US" sz="2800" dirty="0">
                <a:cs typeface="Segoe UI Semilight" panose="020B0402040204020203" pitchFamily="34" charset="0"/>
              </a:rPr>
              <a:t>Scalar function</a:t>
            </a:r>
          </a:p>
          <a:p>
            <a:pPr lvl="2"/>
            <a:r>
              <a:rPr lang="en-US" sz="2400" dirty="0">
                <a:cs typeface="Segoe UI Semilight" panose="020B0402040204020203" pitchFamily="34" charset="0"/>
              </a:rPr>
              <a:t>A function with no inputs, or scalar inputs only, and producing a scalar output</a:t>
            </a:r>
          </a:p>
          <a:p>
            <a:pPr lvl="2"/>
            <a:r>
              <a:rPr lang="en-US" sz="2400" dirty="0">
                <a:cs typeface="Segoe UI Semilight" panose="020B0402040204020203" pitchFamily="34" charset="0"/>
              </a:rPr>
              <a:t>Used wherever a scalar expression is allowed.</a:t>
            </a:r>
          </a:p>
          <a:p>
            <a:pPr lvl="2"/>
            <a:r>
              <a:rPr lang="en-US" sz="2400" dirty="0">
                <a:cs typeface="Segoe UI Semilight" panose="020B0402040204020203" pitchFamily="34" charset="0"/>
              </a:rPr>
              <a:t>May only use the row context in which it is defined, and can only refer to tables (and views) that are in the accessible schema.</a:t>
            </a:r>
          </a:p>
          <a:p>
            <a:pPr lvl="1"/>
            <a:endParaRPr lang="en-US" sz="2800" dirty="0">
              <a:cs typeface="Segoe UI Semilight" panose="020B0402040204020203" pitchFamily="34" charset="0"/>
            </a:endParaRPr>
          </a:p>
          <a:p>
            <a:pPr lvl="1"/>
            <a:r>
              <a:rPr lang="en-US" sz="2800" dirty="0">
                <a:cs typeface="Segoe UI Semilight" panose="020B0402040204020203" pitchFamily="34" charset="0"/>
              </a:rPr>
              <a:t>Tabular function</a:t>
            </a:r>
          </a:p>
          <a:p>
            <a:pPr lvl="2"/>
            <a:r>
              <a:rPr lang="en-US" sz="2400" dirty="0">
                <a:cs typeface="Segoe UI Semilight" panose="020B0402040204020203" pitchFamily="34" charset="0"/>
              </a:rPr>
              <a:t>A function with no inputs, or at least one tabular input, and producing a tabular output.</a:t>
            </a:r>
          </a:p>
          <a:p>
            <a:pPr lvl="2"/>
            <a:r>
              <a:rPr lang="en-US" sz="2400" dirty="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Lookups</a:t>
            </a:r>
          </a:p>
        </p:txBody>
      </p:sp>
      <p:sp>
        <p:nvSpPr>
          <p:cNvPr id="6" name="Text Placeholder 5"/>
          <p:cNvSpPr>
            <a:spLocks noGrp="1"/>
          </p:cNvSpPr>
          <p:nvPr>
            <p:ph type="body" sz="quarter" idx="10"/>
          </p:nvPr>
        </p:nvSpPr>
        <p:spPr>
          <a:xfrm>
            <a:off x="586390" y="1434370"/>
            <a:ext cx="11018520" cy="2548390"/>
          </a:xfrm>
        </p:spPr>
        <p:txBody>
          <a:bodyPr/>
          <a:lstStyle/>
          <a:p>
            <a:pPr lvl="1"/>
            <a:r>
              <a:rPr lang="en-US" sz="1800" dirty="0">
                <a:cs typeface="Segoe UI Semilight" panose="020B0402040204020203" pitchFamily="34" charset="0"/>
              </a:rPr>
              <a:t>Log Analytics has various methods to perform lookups, enabling diverse sources for the lookup data and different ways to process it.</a:t>
            </a:r>
          </a:p>
          <a:p>
            <a:pPr lvl="1"/>
            <a:endParaRPr lang="en-US" sz="1800" dirty="0"/>
          </a:p>
          <a:p>
            <a:pPr lvl="1"/>
            <a:r>
              <a:rPr lang="en-US" sz="1800" dirty="0"/>
              <a:t>The </a:t>
            </a:r>
            <a:r>
              <a:rPr lang="en-US" sz="1800" b="1" dirty="0" err="1"/>
              <a:t>externaldata</a:t>
            </a:r>
            <a:r>
              <a:rPr lang="en-US" sz="1800" dirty="0"/>
              <a:t> KQL function, which enables referencing an Azure Storage file as a lookup table.</a:t>
            </a:r>
          </a:p>
          <a:p>
            <a:pPr lvl="1"/>
            <a:endParaRPr lang="en-US" sz="1800" dirty="0"/>
          </a:p>
          <a:p>
            <a:pPr lvl="1"/>
            <a:r>
              <a:rPr lang="en-US" sz="1800" dirty="0"/>
              <a:t>Custom tables, imported using a custom connector.</a:t>
            </a:r>
          </a:p>
          <a:p>
            <a:pPr lvl="1"/>
            <a:endParaRPr lang="en-US" sz="1800" dirty="0"/>
          </a:p>
          <a:p>
            <a:pPr lvl="1"/>
            <a:r>
              <a:rPr lang="en-US" sz="1800" dirty="0"/>
              <a:t>A KQL function utilizing the </a:t>
            </a:r>
            <a:r>
              <a:rPr lang="en-US" sz="1800" b="1" dirty="0" err="1"/>
              <a:t>datatable</a:t>
            </a:r>
            <a:r>
              <a:rPr lang="en-US" sz="1800"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Azure Sentinel Lookups</a:t>
            </a:r>
          </a:p>
        </p:txBody>
      </p:sp>
      <p:sp>
        <p:nvSpPr>
          <p:cNvPr id="6" name="Text Placeholder 5"/>
          <p:cNvSpPr>
            <a:spLocks noGrp="1"/>
          </p:cNvSpPr>
          <p:nvPr>
            <p:ph type="body" sz="quarter" idx="10"/>
          </p:nvPr>
        </p:nvSpPr>
        <p:spPr>
          <a:xfrm>
            <a:off x="586390" y="1434370"/>
            <a:ext cx="11018520" cy="941796"/>
          </a:xfrm>
        </p:spPr>
        <p:txBody>
          <a:bodyPr/>
          <a:lstStyle/>
          <a:p>
            <a:pPr lvl="1"/>
            <a:r>
              <a:rPr lang="en-US" sz="1800" dirty="0">
                <a:cs typeface="Segoe UI Semilight" panose="020B0402040204020203" pitchFamily="34" charset="0"/>
              </a:rPr>
              <a:t>In addition to the Log Analytics methods, Azure Sentinel provides </a:t>
            </a:r>
            <a:r>
              <a:rPr lang="en-US" sz="1800" b="1" dirty="0">
                <a:cs typeface="Segoe UI Semilight" panose="020B0402040204020203" pitchFamily="34" charset="0"/>
              </a:rPr>
              <a:t>Watchlists</a:t>
            </a:r>
            <a:r>
              <a:rPr lang="en-US" sz="1800" dirty="0">
                <a:cs typeface="Segoe UI Semilight" panose="020B0402040204020203" pitchFamily="34" charset="0"/>
              </a:rPr>
              <a:t>.</a:t>
            </a:r>
            <a:endParaRPr lang="en-US" sz="1800" b="1" dirty="0">
              <a:cs typeface="Segoe UI Semilight" panose="020B0402040204020203" pitchFamily="34" charset="0"/>
            </a:endParaRPr>
          </a:p>
          <a:p>
            <a:pPr lvl="1"/>
            <a:endParaRPr lang="en-US" sz="1800" b="1" dirty="0">
              <a:cs typeface="Segoe UI Semilight" panose="020B0402040204020203" pitchFamily="34" charset="0"/>
            </a:endParaRPr>
          </a:p>
          <a:p>
            <a:pPr lvl="1"/>
            <a:r>
              <a:rPr lang="en-US" sz="1800" b="1" dirty="0">
                <a:cs typeface="Segoe UI Semilight" panose="020B0402040204020203" pitchFamily="34" charset="0"/>
              </a:rPr>
              <a:t>Watchlists</a:t>
            </a:r>
            <a:r>
              <a:rPr lang="en-US" sz="1800" dirty="0">
                <a:cs typeface="Segoe UI Semilight" panose="020B0402040204020203" pitchFamily="34" charset="0"/>
              </a:rPr>
              <a:t> are CSV files uploaded to create lookup tables.</a:t>
            </a:r>
            <a:endParaRPr lang="en-US" sz="1800"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Better Together</a:t>
            </a:r>
          </a:p>
        </p:txBody>
      </p:sp>
      <p:sp>
        <p:nvSpPr>
          <p:cNvPr id="6" name="Text Placeholder 5"/>
          <p:cNvSpPr>
            <a:spLocks noGrp="1"/>
          </p:cNvSpPr>
          <p:nvPr>
            <p:ph type="body" sz="quarter" idx="10"/>
          </p:nvPr>
        </p:nvSpPr>
        <p:spPr/>
        <p:txBody>
          <a:bodyPr/>
          <a:lstStyle/>
          <a:p>
            <a:pPr marL="0" indent="0">
              <a:buNone/>
            </a:pPr>
            <a:r>
              <a:rPr lang="en-US" sz="1800" dirty="0">
                <a:solidFill>
                  <a:srgbClr val="000000"/>
                </a:solidFill>
                <a:latin typeface="+mn-lt"/>
              </a:rPr>
              <a:t>How does all this fit into one cohesive story for customers?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Cloud and Azure Sentinel rely on Log Analytics, KQL and Azure Automation to implement a well-oiled, agile, Security Operations Center (SOC).</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Security Analysts will utilize ALL of these tools to respond to threats and protection the organization.</a:t>
            </a:r>
          </a:p>
        </p:txBody>
      </p:sp>
    </p:spTree>
    <p:extLst>
      <p:ext uri="{BB962C8B-B14F-4D97-AF65-F5344CB8AC3E}">
        <p14:creationId xmlns:p14="http://schemas.microsoft.com/office/powerpoint/2010/main" val="17018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Build Hands-on Lab: </a:t>
            </a:r>
            <a:br>
              <a:rPr lang="en-US" dirty="0"/>
            </a:br>
            <a:r>
              <a:rPr lang="en-US" dirty="0">
                <a:solidFill>
                  <a:srgbClr val="737373"/>
                </a:solidFill>
              </a:rPr>
              <a:t>Log Analytics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configure and design log analytics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71F58DB-15A9-4E97-B2C7-029438EA2A14}"/>
                  </a:ext>
                </a:extLst>
              </p:cNvPr>
              <p:cNvGraphicFramePr>
                <a:graphicFrameLocks noChangeAspect="1"/>
              </p:cNvGraphicFramePr>
              <p:nvPr>
                <p:extLst>
                  <p:ext uri="{D42A27DB-BD31-4B8C-83A1-F6EECF244321}">
                    <p14:modId xmlns:p14="http://schemas.microsoft.com/office/powerpoint/2010/main" val="815270964"/>
                  </p:ext>
                </p:extLst>
              </p:nvPr>
            </p:nvGraphicFramePr>
            <p:xfrm>
              <a:off x="3329647" y="3063662"/>
              <a:ext cx="2571857" cy="1446670"/>
            </p:xfrm>
            <a:graphic>
              <a:graphicData uri="http://schemas.microsoft.com/office/powerpoint/2016/slidezoom">
                <pslz:sldZm>
                  <pslz:sldZmObj sldId="2076138443" cId="1611994131">
                    <pslz:zmPr id="{3EEEF3B1-ACF1-4307-9707-09BD4D1041DB}" returnToParent="0" transitionDur="1000">
                      <p166:blipFill xmlns:p166="http://schemas.microsoft.com/office/powerpoint/2016/6/main">
                        <a:blip r:embed="rId2"/>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A71F58DB-15A9-4E97-B2C7-029438EA2A14}"/>
                  </a:ext>
                </a:extLst>
              </p:cNvPr>
              <p:cNvPicPr>
                <a:picLocks noGrp="1" noRot="1" noChangeAspect="1" noMove="1" noResize="1" noEditPoints="1" noAdjustHandles="1" noChangeArrowheads="1" noChangeShapeType="1"/>
              </p:cNvPicPr>
              <p:nvPr/>
            </p:nvPicPr>
            <p:blipFill>
              <a:blip r:embed="rId4"/>
              <a:stretch>
                <a:fillRect/>
              </a:stretch>
            </p:blipFill>
            <p:spPr>
              <a:xfrm>
                <a:off x="3329647" y="3063662"/>
                <a:ext cx="2571857"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37FD49C-9937-46B0-A31E-40C419BB0087}"/>
                  </a:ext>
                </a:extLst>
              </p:cNvPr>
              <p:cNvGraphicFramePr>
                <a:graphicFrameLocks noChangeAspect="1"/>
              </p:cNvGraphicFramePr>
              <p:nvPr>
                <p:extLst>
                  <p:ext uri="{D42A27DB-BD31-4B8C-83A1-F6EECF244321}">
                    <p14:modId xmlns:p14="http://schemas.microsoft.com/office/powerpoint/2010/main" val="4046911489"/>
                  </p:ext>
                </p:extLst>
              </p:nvPr>
            </p:nvGraphicFramePr>
            <p:xfrm>
              <a:off x="584200" y="3063662"/>
              <a:ext cx="2571858" cy="1446670"/>
            </p:xfrm>
            <a:graphic>
              <a:graphicData uri="http://schemas.microsoft.com/office/powerpoint/2016/slidezoom">
                <pslz:sldZm>
                  <pslz:sldZmObj sldId="2076138461" cId="2069842338">
                    <pslz:zmPr id="{8F4478C8-4E93-45E4-B3AC-63E2F6BCE95B}" returnToParent="0" transitionDur="1000">
                      <p166:blipFill xmlns:p166="http://schemas.microsoft.com/office/powerpoint/2016/6/main">
                        <a:blip r:embed="rId5"/>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237FD49C-9937-46B0-A31E-40C419BB0087}"/>
                  </a:ext>
                </a:extLst>
              </p:cNvPr>
              <p:cNvPicPr>
                <a:picLocks noGrp="1" noRot="1" noChangeAspect="1" noMove="1" noResize="1" noEditPoints="1" noAdjustHandles="1" noChangeArrowheads="1" noChangeShapeType="1"/>
              </p:cNvPicPr>
              <p:nvPr/>
            </p:nvPicPr>
            <p:blipFill>
              <a:blip r:embed="rId7"/>
              <a:stretch>
                <a:fillRect/>
              </a:stretch>
            </p:blipFill>
            <p:spPr>
              <a:xfrm>
                <a:off x="584200" y="3063662"/>
                <a:ext cx="2571858"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Tree>
    <p:extLst>
      <p:ext uri="{BB962C8B-B14F-4D97-AF65-F5344CB8AC3E}">
        <p14:creationId xmlns:p14="http://schemas.microsoft.com/office/powerpoint/2010/main" val="236996299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Activity: Estimating Costs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Hands-on: Log Analytics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11610459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Azure Automation Accounts</a:t>
            </a:r>
          </a:p>
        </p:txBody>
      </p:sp>
      <p:pic>
        <p:nvPicPr>
          <p:cNvPr id="5" name="Picture Placeholder 9" descr="A picture containing icon&#10;&#10;Description automatically generated">
            <a:extLst>
              <a:ext uri="{FF2B5EF4-FFF2-40B4-BE49-F238E27FC236}">
                <a16:creationId xmlns:a16="http://schemas.microsoft.com/office/drawing/2014/main" id="{06E56CD4-D995-4824-8EDD-99596317E1C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758" y="362270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863" y="2593640"/>
            <a:ext cx="6772275" cy="40195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Comprehensive Protection</a:t>
            </a:r>
          </a:p>
        </p:txBody>
      </p:sp>
      <p:sp>
        <p:nvSpPr>
          <p:cNvPr id="6" name="Text Placeholder 5"/>
          <p:cNvSpPr>
            <a:spLocks noGrp="1"/>
          </p:cNvSpPr>
          <p:nvPr>
            <p:ph type="body" sz="quarter" idx="10"/>
          </p:nvPr>
        </p:nvSpPr>
        <p:spPr/>
        <p:txBody>
          <a:bodyPr/>
          <a:lstStyle/>
          <a:p>
            <a:pPr marL="0" indent="0">
              <a:buNone/>
            </a:pPr>
            <a:r>
              <a:rPr lang="en-US" sz="1800" dirty="0">
                <a:solidFill>
                  <a:srgbClr val="000000"/>
                </a:solidFill>
                <a:latin typeface="+mn-lt"/>
              </a:rPr>
              <a:t>Azure control plane will be monitored by Microsoft Defender for Cloud.</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Endpoint will monitor the compute infrastructure.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Azure Sentinel will monitor all log data with extensive pre-built hunting queries supplemented with impressive SOAR capabilities.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Automatic remediation through Azure Sentinel + Azure Automation and Microsoft Defender 365 will ensure threats are stopped immediately.</a:t>
            </a:r>
          </a:p>
        </p:txBody>
      </p:sp>
    </p:spTree>
    <p:extLst>
      <p:ext uri="{BB962C8B-B14F-4D97-AF65-F5344CB8AC3E}">
        <p14:creationId xmlns:p14="http://schemas.microsoft.com/office/powerpoint/2010/main" val="17220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195610"/>
            <a:ext cx="11018520" cy="5626830"/>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838274" y="2888752"/>
            <a:ext cx="5766636" cy="3174378"/>
          </a:xfrm>
          <a:prstGeom prst="rect">
            <a:avLst/>
          </a:prstGeom>
          <a:ln>
            <a:solidFill>
              <a:schemeClr val="accent1"/>
            </a:solidFill>
          </a:ln>
        </p:spPr>
      </p:pic>
    </p:spTree>
    <p:extLst>
      <p:ext uri="{BB962C8B-B14F-4D97-AF65-F5344CB8AC3E}">
        <p14:creationId xmlns:p14="http://schemas.microsoft.com/office/powerpoint/2010/main" val="18802646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Does Azure Automation support user accounts with MFA enabled?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69682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9998" y="1030187"/>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619242" y="2276368"/>
            <a:ext cx="4161244" cy="3077766"/>
          </a:xfrm>
        </p:spPr>
        <p:txBody>
          <a:bodyPr/>
          <a:lstStyle/>
          <a:p>
            <a:r>
              <a:rPr lang="en-US" dirty="0"/>
              <a:t>Does Azure Automation support Day Light Savings time?</a:t>
            </a:r>
          </a:p>
          <a:p>
            <a:endParaRPr lang="en-US" dirty="0"/>
          </a:p>
          <a:p>
            <a:r>
              <a:rPr lang="en-US" dirty="0"/>
              <a:t>Can you edit encrypted variables in the Azure Portal?</a:t>
            </a:r>
          </a:p>
          <a:p>
            <a:endParaRPr lang="en-US" dirty="0"/>
          </a:p>
          <a:p>
            <a:r>
              <a:rPr lang="en-US" dirty="0"/>
              <a:t>How do you remove encryption for a variable?</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996500" y="880505"/>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8279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Bringing it all together</a:t>
            </a:r>
          </a:p>
        </p:txBody>
      </p:sp>
      <p:sp>
        <p:nvSpPr>
          <p:cNvPr id="6" name="Text Placeholder 5"/>
          <p:cNvSpPr>
            <a:spLocks noGrp="1"/>
          </p:cNvSpPr>
          <p:nvPr>
            <p:ph type="body" sz="quarter" idx="10"/>
          </p:nvPr>
        </p:nvSpPr>
        <p:spPr/>
        <p:txBody>
          <a:bodyPr/>
          <a:lstStyle/>
          <a:p>
            <a:pPr marL="0" indent="0">
              <a:buNone/>
            </a:pPr>
            <a:r>
              <a:rPr lang="en-US" sz="1800" dirty="0">
                <a:solidFill>
                  <a:srgbClr val="000000"/>
                </a:solidFill>
                <a:latin typeface="+mn-lt"/>
              </a:rPr>
              <a:t>Today will focus on Azure Log Analytics and some considerations past simply “Log Everything” such as Purging, Exporting and Compliance.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Log Analytics utilizes the Kusto Query Language (KQL) and an understanding of this query language is a MUST for Microsoft Security professionals.  </a:t>
            </a:r>
          </a:p>
          <a:p>
            <a:pPr marL="0" indent="0">
              <a:buNone/>
            </a:pPr>
            <a:r>
              <a:rPr lang="en-US" sz="1800" dirty="0">
                <a:solidFill>
                  <a:srgbClr val="000000"/>
                </a:solidFill>
                <a:latin typeface="+mn-lt"/>
              </a:rPr>
              <a:t>There are many edge cases of KQL features that must be explored to understand how to compete with other SIEM/SOAR systems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Most implemented SIEMs will have some kind of on-premises remediation actions, you will need to know how to handle these situations with Azure Automation.</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Lastly, having an understanding of how to run an efficient Security Operations Center (SOC) will be vital to helping customers achieve the same.  Using Microsoft’s own SOC best practices, you will learn how to respond to threats through a live attack scenario in a </a:t>
            </a:r>
            <a:r>
              <a:rPr lang="en-US" sz="1800">
                <a:solidFill>
                  <a:srgbClr val="000000"/>
                </a:solidFill>
                <a:latin typeface="+mn-lt"/>
              </a:rPr>
              <a:t>lab environment.</a:t>
            </a:r>
            <a:endParaRPr lang="en-US" sz="1800" dirty="0">
              <a:solidFill>
                <a:srgbClr val="000000"/>
              </a:solidFill>
              <a:latin typeface="+mn-lt"/>
            </a:endParaRPr>
          </a:p>
        </p:txBody>
      </p:sp>
    </p:spTree>
    <p:extLst>
      <p:ext uri="{BB962C8B-B14F-4D97-AF65-F5344CB8AC3E}">
        <p14:creationId xmlns:p14="http://schemas.microsoft.com/office/powerpoint/2010/main" val="249918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minimum time interval of change tracking in Log Analytics / Azure Automation?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299255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1BD0EDB-9F2C-40A5-9D30-A1231A95D365}"/>
                  </a:ext>
                </a:extLst>
              </p:cNvPr>
              <p:cNvGraphicFramePr>
                <a:graphicFrameLocks noChangeAspect="1"/>
              </p:cNvGraphicFramePr>
              <p:nvPr>
                <p:extLst>
                  <p:ext uri="{D42A27DB-BD31-4B8C-83A1-F6EECF244321}">
                    <p14:modId xmlns:p14="http://schemas.microsoft.com/office/powerpoint/2010/main" val="236726862"/>
                  </p:ext>
                </p:extLst>
              </p:nvPr>
            </p:nvGraphicFramePr>
            <p:xfrm>
              <a:off x="3329647" y="3063662"/>
              <a:ext cx="2571857" cy="1446670"/>
            </p:xfrm>
            <a:graphic>
              <a:graphicData uri="http://schemas.microsoft.com/office/powerpoint/2016/slidezoom">
                <pslz:sldZm>
                  <pslz:sldZmObj sldId="2076138331" cId="699205473">
                    <pslz:zmPr id="{DD32B0C5-3125-4537-BA13-773CD99F72E1}" returnToParent="0" transitionDur="1000">
                      <p166:blipFill xmlns:p166="http://schemas.microsoft.com/office/powerpoint/2016/6/main">
                        <a:blip r:embed="rId2"/>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10" name="Slide Zoom 9">
                <a:hlinkClick r:id="rId3" action="ppaction://hlinksldjump"/>
                <a:extLst>
                  <a:ext uri="{FF2B5EF4-FFF2-40B4-BE49-F238E27FC236}">
                    <a16:creationId xmlns:a16="http://schemas.microsoft.com/office/drawing/2014/main" id="{41BD0EDB-9F2C-40A5-9D30-A1231A95D365}"/>
                  </a:ext>
                </a:extLst>
              </p:cNvPr>
              <p:cNvPicPr>
                <a:picLocks noGrp="1" noRot="1" noChangeAspect="1" noMove="1" noResize="1" noEditPoints="1" noAdjustHandles="1" noChangeArrowheads="1" noChangeShapeType="1"/>
              </p:cNvPicPr>
              <p:nvPr/>
            </p:nvPicPr>
            <p:blipFill>
              <a:blip r:embed="rId4"/>
              <a:stretch>
                <a:fillRect/>
              </a:stretch>
            </p:blipFill>
            <p:spPr>
              <a:xfrm>
                <a:off x="3329647" y="3063662"/>
                <a:ext cx="2571857" cy="1446670"/>
              </a:xfrm>
              <a:prstGeom prst="rect">
                <a:avLst/>
              </a:prstGeom>
              <a:ln w="3175">
                <a:solidFill>
                  <a:prstClr val="ltGray"/>
                </a:solidFill>
              </a:ln>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6F9799F-BFF1-4A17-8721-5C31C78C8D8F}"/>
                  </a:ext>
                </a:extLst>
              </p:cNvPr>
              <p:cNvGraphicFramePr>
                <a:graphicFrameLocks noChangeAspect="1"/>
              </p:cNvGraphicFramePr>
              <p:nvPr>
                <p:extLst>
                  <p:ext uri="{D42A27DB-BD31-4B8C-83A1-F6EECF244321}">
                    <p14:modId xmlns:p14="http://schemas.microsoft.com/office/powerpoint/2010/main" val="4150113757"/>
                  </p:ext>
                </p:extLst>
              </p:nvPr>
            </p:nvGraphicFramePr>
            <p:xfrm>
              <a:off x="584200" y="3063662"/>
              <a:ext cx="2571857" cy="1446670"/>
            </p:xfrm>
            <a:graphic>
              <a:graphicData uri="http://schemas.microsoft.com/office/powerpoint/2016/slidezoom">
                <pslz:sldZm>
                  <pslz:sldZmObj sldId="2076138456" cId="2490352517">
                    <pslz:zmPr id="{D62DB732-7CF4-4CC3-A724-D0EFEAC2EC44}" returnToParent="0" transitionDur="1000">
                      <p166:blipFill xmlns:p166="http://schemas.microsoft.com/office/powerpoint/2016/6/main">
                        <a:blip r:embed="rId5"/>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76F9799F-BFF1-4A17-8721-5C31C78C8D8F}"/>
                  </a:ext>
                </a:extLst>
              </p:cNvPr>
              <p:cNvPicPr>
                <a:picLocks noGrp="1" noRot="1" noChangeAspect="1" noMove="1" noResize="1" noEditPoints="1" noAdjustHandles="1" noChangeArrowheads="1" noChangeShapeType="1"/>
              </p:cNvPicPr>
              <p:nvPr/>
            </p:nvPicPr>
            <p:blipFill>
              <a:blip r:embed="rId7"/>
              <a:stretch>
                <a:fillRect/>
              </a:stretch>
            </p:blipFill>
            <p:spPr>
              <a:xfrm>
                <a:off x="584200" y="3063662"/>
                <a:ext cx="2571857"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60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spTree>
    <p:extLst>
      <p:ext uri="{BB962C8B-B14F-4D97-AF65-F5344CB8AC3E}">
        <p14:creationId xmlns:p14="http://schemas.microsoft.com/office/powerpoint/2010/main" val="292195045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Activity: Estimating Costs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Hands-on: Log Analytics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180487540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Security Operations Center</a:t>
            </a:r>
          </a:p>
        </p:txBody>
      </p:sp>
      <p:pic>
        <p:nvPicPr>
          <p:cNvPr id="5" name="Picture Placeholder 9" descr="A picture containing icon&#10;&#10;Description automatically generated">
            <a:extLst>
              <a:ext uri="{FF2B5EF4-FFF2-40B4-BE49-F238E27FC236}">
                <a16:creationId xmlns:a16="http://schemas.microsoft.com/office/drawing/2014/main" id="{C3F7B93C-0DFF-4E65-90CB-DE50D1360B4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Log Analytics</a:t>
            </a:r>
          </a:p>
        </p:txBody>
      </p:sp>
      <p:pic>
        <p:nvPicPr>
          <p:cNvPr id="5" name="Picture Placeholder 9" descr="A picture containing icon&#10;&#10;Description automatically generated">
            <a:extLst>
              <a:ext uri="{FF2B5EF4-FFF2-40B4-BE49-F238E27FC236}">
                <a16:creationId xmlns:a16="http://schemas.microsoft.com/office/drawing/2014/main" id="{0BAA7327-2329-4372-A6CE-7BAB41E186C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 endpoint protection solutions, a false positive is an entity, such as a file or a process, that was detected and identified as malicious, even though the entity isn't actually a threat.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false negative is an entity that was not detected as a threat, even though it actually is malicious.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768516"/>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3215475"/>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a:t>
            </a:r>
            <a:r>
              <a:rPr lang="en-US" sz="1800" dirty="0">
                <a:latin typeface="Segoe UI" panose="020B0502040204020203" pitchFamily="34" charset="0"/>
                <a:cs typeface="Segoe UI" panose="020B0502040204020203" pitchFamily="34" charset="0"/>
                <a:hlinkClick r:id="rId3"/>
              </a:rPr>
              <a:t>https://docs.microsoft.com/en-us/security/compass/incident-response-playbook-phishing</a:t>
            </a:r>
            <a:r>
              <a:rPr lang="en-US" sz="1800" dirty="0">
                <a:latin typeface="Segoe UI" panose="020B0502040204020203" pitchFamily="34" charset="0"/>
                <a:cs typeface="Segoe UI" panose="020B0502040204020203" pitchFamily="34" charset="0"/>
              </a:rPr>
              <a: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a:t>
            </a:r>
            <a:r>
              <a:rPr lang="en-US" sz="1800" dirty="0">
                <a:latin typeface="Segoe UI" panose="020B0502040204020203" pitchFamily="34" charset="0"/>
                <a:cs typeface="Segoe UI" panose="020B0502040204020203" pitchFamily="34" charset="0"/>
                <a:hlinkClick r:id="rId4"/>
              </a:rPr>
              <a:t>https://docs.microsoft.com/en-us/security/compass/incident-response-playbook-password-spray</a:t>
            </a:r>
            <a:r>
              <a:rPr lang="en-US" sz="1800" dirty="0">
                <a:latin typeface="Segoe UI" panose="020B0502040204020203" pitchFamily="34" charset="0"/>
                <a:cs typeface="Segoe UI" panose="020B0502040204020203" pitchFamily="34" charset="0"/>
              </a:rPr>
              <a: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a:t>
            </a:r>
            <a:r>
              <a:rPr lang="en-US" sz="1800" dirty="0">
                <a:latin typeface="Segoe UI" panose="020B0502040204020203" pitchFamily="34" charset="0"/>
                <a:cs typeface="Segoe UI" panose="020B0502040204020203" pitchFamily="34" charset="0"/>
                <a:hlinkClick r:id="rId5"/>
              </a:rPr>
              <a:t>https://docs.microsoft.com/en-us/security/compass/incident-response-playbook-app-consent</a:t>
            </a:r>
            <a:r>
              <a:rPr lang="en-US" sz="1800" dirty="0">
                <a:latin typeface="Segoe UI" panose="020B0502040204020203" pitchFamily="34" charset="0"/>
                <a:cs typeface="Segoe UI" panose="020B0502040204020203" pitchFamily="34" charset="0"/>
              </a:rPr>
              <a:t>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
        <p:nvSpPr>
          <p:cNvPr id="2" name="Text Placeholder 1">
            <a:extLst>
              <a:ext uri="{FF2B5EF4-FFF2-40B4-BE49-F238E27FC236}">
                <a16:creationId xmlns:a16="http://schemas.microsoft.com/office/drawing/2014/main" id="{A4A5D436-07B5-432B-8F88-E4409FE9BB5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Cyber Defense Operations Center (CDOC)</a:t>
            </a:r>
          </a:p>
        </p:txBody>
      </p:sp>
      <p:sp>
        <p:nvSpPr>
          <p:cNvPr id="2" name="Text Placeholder 1">
            <a:extLst>
              <a:ext uri="{FF2B5EF4-FFF2-40B4-BE49-F238E27FC236}">
                <a16:creationId xmlns:a16="http://schemas.microsoft.com/office/drawing/2014/main" id="{9FD125A4-9A8A-4AFB-9C13-78390F8331EB}"/>
              </a:ext>
            </a:extLst>
          </p:cNvPr>
          <p:cNvSpPr>
            <a:spLocks noGrp="1"/>
          </p:cNvSpPr>
          <p:nvPr>
            <p:ph type="body" sz="quarter" idx="10"/>
          </p:nvPr>
        </p:nvSpPr>
        <p:spPr/>
        <p:txBody>
          <a:bodyPr/>
          <a:lstStyle/>
          <a:p>
            <a:endParaRPr lang="en-US"/>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33" name="Text Placeholder 32">
            <a:extLst>
              <a:ext uri="{FF2B5EF4-FFF2-40B4-BE49-F238E27FC236}">
                <a16:creationId xmlns:a16="http://schemas.microsoft.com/office/drawing/2014/main" id="{6AD4ADC8-22B1-41F3-8234-AFF32389BC37}"/>
              </a:ext>
            </a:extLst>
          </p:cNvPr>
          <p:cNvSpPr>
            <a:spLocks noGrp="1"/>
          </p:cNvSpPr>
          <p:nvPr>
            <p:ph type="body" sz="quarter" idx="10"/>
          </p:nvPr>
        </p:nvSpPr>
        <p:spPr/>
        <p:txBody>
          <a:bodyPr/>
          <a:lstStyle/>
          <a:p>
            <a:endParaRPr lang="en-US"/>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6B59-9454-463C-91E4-9342AD5E34C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D91B9C-6924-42EF-A3E4-CDADB8248AD9}"/>
              </a:ext>
            </a:extLst>
          </p:cNvPr>
          <p:cNvSpPr>
            <a:spLocks noGrp="1"/>
          </p:cNvSpPr>
          <p:nvPr>
            <p:ph type="body" sz="quarter" idx="10"/>
          </p:nvPr>
        </p:nvSpPr>
        <p:spPr/>
        <p:txBody>
          <a:bodyPr/>
          <a:lstStyle/>
          <a:p>
            <a:endParaRPr lang="en-US"/>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4294967295"/>
          </p:nvPr>
        </p:nvPicPr>
        <p:blipFill rotWithShape="1">
          <a:blip r:embed="rId2"/>
          <a:srcRect t="2580" b="5584"/>
          <a:stretch/>
        </p:blipFill>
        <p:spPr>
          <a:xfrm>
            <a:off x="0" y="0"/>
            <a:ext cx="12192000" cy="6858000"/>
          </a:xfrm>
          <a:prstGeom prst="rect">
            <a:avLst/>
          </a:prstGeom>
        </p:spPr>
      </p:pic>
    </p:spTree>
    <p:extLst>
      <p:ext uri="{BB962C8B-B14F-4D97-AF65-F5344CB8AC3E}">
        <p14:creationId xmlns:p14="http://schemas.microsoft.com/office/powerpoint/2010/main" val="60011370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55BA5D-E3B2-4F3F-BBBF-7540312AEC70}"/>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A0E5451-94C2-41A0-BB2B-A3551C29B6A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0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11.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50.png"/></Relationships>
</file>

<file path=ppt/webextensions/webextension1.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3600"/>
    <we:property name="type" value="&quot;Non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10241</TotalTime>
  <Words>12601</Words>
  <Application>Microsoft Office PowerPoint</Application>
  <PresentationFormat>Widescreen</PresentationFormat>
  <Paragraphs>1356</Paragraphs>
  <Slides>144</Slides>
  <Notes>110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144</vt:i4>
      </vt:variant>
    </vt:vector>
  </HeadingPairs>
  <TitlesOfParts>
    <vt:vector size="163" baseType="lpstr">
      <vt:lpstr>Arial</vt:lpstr>
      <vt:lpstr>Calibri</vt:lpstr>
      <vt:lpstr>Consolas</vt:lpstr>
      <vt:lpstr>Crimson Pro</vt:lpstr>
      <vt:lpstr>Poppins</vt:lpstr>
      <vt:lpstr>Poppins SemiBold</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Microsoft Security template</vt:lpstr>
      <vt:lpstr>1_Analytics Surge</vt:lpstr>
      <vt:lpstr>Microsoft Defender for Cloud + Azure Sentinel - Better Together!</vt:lpstr>
      <vt:lpstr>Get Ready!</vt:lpstr>
      <vt:lpstr>Better Together: Overview</vt:lpstr>
      <vt:lpstr>Today’s Agenda</vt:lpstr>
      <vt:lpstr>Microsoft Defender for Cloud + Azure Sentinel - Better Together!</vt:lpstr>
      <vt:lpstr>Better Together</vt:lpstr>
      <vt:lpstr>Comprehensive Protection</vt:lpstr>
      <vt:lpstr>Bringing it all together</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Microsoft Defender for Cloud Costs</vt:lpstr>
      <vt:lpstr>Solutions</vt:lpstr>
      <vt:lpstr>Types of Solutions</vt:lpstr>
      <vt:lpstr>Tables, tables and more tables</vt:lpstr>
      <vt:lpstr>Solution Targeting</vt:lpstr>
      <vt:lpstr>Solutions + Cost</vt:lpstr>
      <vt:lpstr>Question…</vt:lpstr>
      <vt:lpstr>Question…</vt:lpstr>
      <vt:lpstr>30, 90 days, oh my.</vt:lpstr>
      <vt:lpstr>Retention</vt:lpstr>
      <vt:lpstr>Export</vt:lpstr>
      <vt:lpstr>Export – Targets</vt:lpstr>
      <vt:lpstr>Azure Data Explorer Revisited</vt:lpstr>
      <vt:lpstr>Azure Data Explorer - Architecture</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Breakout Activity:  Log Analytics Estimating</vt:lpstr>
      <vt:lpstr>Build Hands-on Lab:  Log Analytics</vt:lpstr>
      <vt:lpstr>Let’s Take a Break</vt:lpstr>
      <vt:lpstr>Today’s Agenda</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Question…</vt:lpstr>
      <vt:lpstr>Question…</vt:lpstr>
      <vt:lpstr>Question…</vt:lpstr>
      <vt:lpstr>Breakout Activity:  Log Analytics + Azure Automation</vt:lpstr>
      <vt:lpstr>Let’s Take a Break</vt:lpstr>
      <vt:lpstr>Today’s Agenda</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Let’s Take a Break</vt:lpstr>
      <vt:lpstr>Today’s Agenda</vt:lpstr>
      <vt:lpstr>Microsoft Defender for Cloud + Azure Sentinel -Better together!</vt:lpstr>
      <vt:lpstr>Microsoft Defender for Cloud + Azure Sentinel</vt:lpstr>
      <vt:lpstr>Microsoft Intelligent Security Graph</vt:lpstr>
      <vt:lpstr>Microsoft Threat Intelligence Center (MSTIC)</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 &amp; Joins</vt:lpstr>
      <vt:lpstr>KQL Unions : Example</vt:lpstr>
      <vt:lpstr>KQL Joins : Example</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Build Hands-on Lab:  Azure Automation + Security Operations – Go Hunting!</vt:lpstr>
      <vt:lpstr>Whole Group Activity:  Microsoft Defender for Cloud + Azure Sentinel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685</cp:revision>
  <dcterms:created xsi:type="dcterms:W3CDTF">2020-05-01T23:34:12Z</dcterms:created>
  <dcterms:modified xsi:type="dcterms:W3CDTF">2021-12-02T14:32:31Z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